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19" r:id="rId2"/>
    <p:sldId id="258" r:id="rId3"/>
    <p:sldId id="282" r:id="rId4"/>
    <p:sldId id="283" r:id="rId5"/>
    <p:sldId id="290" r:id="rId6"/>
    <p:sldId id="309" r:id="rId7"/>
    <p:sldId id="279" r:id="rId8"/>
    <p:sldId id="284" r:id="rId9"/>
    <p:sldId id="292" r:id="rId10"/>
    <p:sldId id="310" r:id="rId11"/>
    <p:sldId id="316" r:id="rId12"/>
    <p:sldId id="325" r:id="rId13"/>
    <p:sldId id="324" r:id="rId14"/>
    <p:sldId id="289" r:id="rId15"/>
    <p:sldId id="295" r:id="rId16"/>
    <p:sldId id="296" r:id="rId17"/>
    <p:sldId id="299" r:id="rId18"/>
    <p:sldId id="301" r:id="rId19"/>
    <p:sldId id="302" r:id="rId20"/>
    <p:sldId id="313" r:id="rId21"/>
    <p:sldId id="312" r:id="rId22"/>
    <p:sldId id="323" r:id="rId23"/>
    <p:sldId id="303" r:id="rId24"/>
    <p:sldId id="304" r:id="rId25"/>
    <p:sldId id="297" r:id="rId26"/>
    <p:sldId id="298" r:id="rId27"/>
    <p:sldId id="314" r:id="rId28"/>
    <p:sldId id="305" r:id="rId29"/>
    <p:sldId id="306" r:id="rId30"/>
    <p:sldId id="307" r:id="rId31"/>
    <p:sldId id="315" r:id="rId32"/>
    <p:sldId id="320" r:id="rId33"/>
    <p:sldId id="321" r:id="rId34"/>
    <p:sldId id="322" r:id="rId35"/>
    <p:sldId id="275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a Pregel" initials="AP" lastIdx="23" clrIdx="0">
    <p:extLst>
      <p:ext uri="{19B8F6BF-5375-455C-9EA6-DF929625EA0E}">
        <p15:presenceInfo xmlns:p15="http://schemas.microsoft.com/office/powerpoint/2012/main" userId="S-1-5-21-1111888957-2015847602-312552118-3083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6500"/>
    <a:srgbClr val="E3E3E3"/>
    <a:srgbClr val="AF27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55" autoAdjust="0"/>
    <p:restoredTop sz="94302" autoAdjust="0"/>
  </p:normalViewPr>
  <p:slideViewPr>
    <p:cSldViewPr snapToGrid="0">
      <p:cViewPr varScale="1">
        <p:scale>
          <a:sx n="46" d="100"/>
          <a:sy n="46" d="100"/>
        </p:scale>
        <p:origin x="42" y="534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117" d="100"/>
          <a:sy n="117" d="100"/>
        </p:scale>
        <p:origin x="427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D80CCC3-104D-4453-BBA8-D99A4E37F8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606D8A-72AF-4928-9858-047234FF7B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4D7402-9B85-4F2F-BEE5-B799E95F7140}" type="datetimeFigureOut">
              <a:rPr lang="en-GB" smtClean="0"/>
              <a:t>21/02/2020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809FAB-2C63-4EC6-919A-8E1274F4F4D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2619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8D9F8C-4ADF-3C4E-BD4E-5635DE71DB58}" type="datetimeFigureOut">
              <a:rPr lang="en-GB" smtClean="0"/>
              <a:t>21/02/2020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825F8-5F5F-6847-BB3F-85538BED2CB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9682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9548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04484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3550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10010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59326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24947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36545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42448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67228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21879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4531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9271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03825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92892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1897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1612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06499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28492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52328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18936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88397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7078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90960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156606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86522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8202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0356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6335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97574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6304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0622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5825F8-5F5F-6847-BB3F-85538BED2CB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4083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AA782-82A9-48C5-9452-3B28DBE0E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EB47CB-2D50-4F2B-A061-E3D24B0CB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F3166-A7D7-4142-A657-114BD274AF49}" type="datetimeFigureOut">
              <a:rPr lang="en-GB" smtClean="0"/>
              <a:pPr/>
              <a:t>21/02/2020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08BDCA-C1FB-4C42-A6F8-D47862D2B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A0F56D-5B3F-4A48-9309-AD242EF44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1C545-43AE-42D3-825A-2E8DF25FB46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0096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oolsToo_Slide" descr="ToolsToo_Slide">
            <a:extLst>
              <a:ext uri="{FF2B5EF4-FFF2-40B4-BE49-F238E27FC236}">
                <a16:creationId xmlns:a16="http://schemas.microsoft.com/office/drawing/2014/main" id="{90677BF5-A060-47AC-8550-5034AFDDDF5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DE9093-3366-456F-97DD-350661330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07950"/>
            <a:ext cx="11449050" cy="3651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A1A014-4948-47BE-B855-F3052A4803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5" y="933450"/>
            <a:ext cx="11449050" cy="52435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A06BE9-D19F-4123-8048-5B5CAA6115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391775" y="6356350"/>
            <a:ext cx="962024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1"/>
                </a:solidFill>
              </a:defRPr>
            </a:lvl1pPr>
          </a:lstStyle>
          <a:p>
            <a:fld id="{6F0F3166-A7D7-4142-A657-114BD274AF49}" type="datetimeFigureOut">
              <a:rPr lang="en-GB" smtClean="0"/>
              <a:pPr/>
              <a:t>21/02/2020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2A7226-A4C5-403D-A883-52A1FB6ED8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1475" y="6356350"/>
            <a:ext cx="100203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A9CAEC-B61E-4B17-B424-F223069B7B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799" y="6356350"/>
            <a:ext cx="466725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1"/>
                </a:solidFill>
              </a:defRPr>
            </a:lvl1pPr>
          </a:lstStyle>
          <a:p>
            <a:fld id="{6601C545-43AE-42D3-825A-2E8DF25FB46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2957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None/>
        <a:defRPr sz="1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180975" indent="-180975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tabLst>
          <a:tab pos="180975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6700" indent="-180975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361950" indent="-180975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447675" indent="-180975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34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588" userDrawn="1">
          <p15:clr>
            <a:srgbClr val="F26B43"/>
          </p15:clr>
        </p15:guide>
        <p15:guide id="6" orient="horz" pos="4002" userDrawn="1">
          <p15:clr>
            <a:srgbClr val="F26B43"/>
          </p15:clr>
        </p15:guide>
        <p15:guide id="7" pos="744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title="People carrying out an accessibility audit of a health facility.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0" t="2777" r="17999" b="5555"/>
          <a:stretch/>
        </p:blipFill>
        <p:spPr>
          <a:xfrm>
            <a:off x="3216" y="20782"/>
            <a:ext cx="6717024" cy="692242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0F56C2E-61AF-4A75-BA92-AE25BFDE6708}"/>
              </a:ext>
            </a:extLst>
          </p:cNvPr>
          <p:cNvSpPr/>
          <p:nvPr/>
        </p:nvSpPr>
        <p:spPr>
          <a:xfrm>
            <a:off x="6545655" y="0"/>
            <a:ext cx="564634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4824" y="650631"/>
            <a:ext cx="4143186" cy="1422122"/>
          </a:xfrm>
        </p:spPr>
        <p:txBody>
          <a:bodyPr/>
          <a:lstStyle/>
          <a:p>
            <a:r>
              <a:rPr lang="en-GB" sz="4000" dirty="0"/>
              <a:t>Accessibility</a:t>
            </a:r>
            <a:br>
              <a:rPr lang="en-GB" sz="4000" dirty="0"/>
            </a:br>
            <a:r>
              <a:rPr lang="en-GB" sz="4000" dirty="0"/>
              <a:t>audit training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468" y="5092803"/>
            <a:ext cx="1574719" cy="1615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406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right to health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114222" y="1133820"/>
            <a:ext cx="3830003" cy="102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The importance of accessibility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114222" y="2410360"/>
            <a:ext cx="4889092" cy="393954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AF272F"/>
              </a:buClr>
            </a:pPr>
            <a:r>
              <a:rPr lang="en-US" sz="2300" dirty="0"/>
              <a:t>They can also be </a:t>
            </a:r>
            <a:r>
              <a:rPr lang="en-US" sz="2300" b="1" dirty="0"/>
              <a:t>sensory and communication barriers</a:t>
            </a:r>
            <a:r>
              <a:rPr lang="en-US" sz="2300" dirty="0"/>
              <a:t>, such as:</a:t>
            </a:r>
          </a:p>
          <a:p>
            <a:pPr marL="6120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information written in small print with poor colour contrast</a:t>
            </a:r>
          </a:p>
          <a:p>
            <a:pPr marL="6120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noisy environments</a:t>
            </a:r>
          </a:p>
          <a:p>
            <a:pPr marL="6120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videos without captions</a:t>
            </a:r>
          </a:p>
          <a:p>
            <a:pPr marL="6120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lack of communication materials in alternative formats, such as braille, large print or sign language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10" name="Picture 9" descr="People with disabilities looking at a high kerb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6" t="17039" r="27315" b="5510"/>
          <a:stretch/>
        </p:blipFill>
        <p:spPr>
          <a:xfrm>
            <a:off x="1" y="609600"/>
            <a:ext cx="6865258" cy="634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57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6" y="1164734"/>
            <a:ext cx="3947606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Universal design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439570" y="2165636"/>
            <a:ext cx="3879512" cy="292387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AF272F"/>
              </a:buClr>
            </a:pPr>
            <a:r>
              <a:rPr lang="en-US" sz="2300" dirty="0"/>
              <a:t>Universal design of products, environments, </a:t>
            </a:r>
            <a:r>
              <a:rPr lang="en-US" sz="2300" dirty="0" err="1"/>
              <a:t>programmes</a:t>
            </a:r>
            <a:r>
              <a:rPr lang="en-US" sz="2300" dirty="0"/>
              <a:t> and services ensures they can be used by everyone, to the greatest extent possible, without the need for adaptation or </a:t>
            </a:r>
            <a:r>
              <a:rPr lang="en-US" sz="2300" dirty="0" err="1"/>
              <a:t>specialised</a:t>
            </a:r>
            <a:r>
              <a:rPr lang="en-US" sz="2300" dirty="0"/>
              <a:t> design.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3" name="Picture 2" title="A closed fist pushes down on a lever handle.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8569" y="1724887"/>
            <a:ext cx="6583431" cy="406022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07950"/>
            <a:ext cx="11449050" cy="365126"/>
          </a:xfrm>
        </p:spPr>
        <p:txBody>
          <a:bodyPr/>
          <a:lstStyle/>
          <a:p>
            <a:r>
              <a:rPr lang="en-GB" dirty="0"/>
              <a:t>The right to health</a:t>
            </a:r>
          </a:p>
        </p:txBody>
      </p:sp>
    </p:spTree>
    <p:extLst>
      <p:ext uri="{BB962C8B-B14F-4D97-AF65-F5344CB8AC3E}">
        <p14:creationId xmlns:p14="http://schemas.microsoft.com/office/powerpoint/2010/main" val="221575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right to health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114222" y="1133820"/>
            <a:ext cx="4706303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Article 9, </a:t>
            </a:r>
            <a:r>
              <a:rPr lang="en-US" sz="3200" b="1" dirty="0"/>
              <a:t>UNCRPD</a:t>
            </a:r>
            <a:endParaRPr lang="en-GB" sz="3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117170" y="1846942"/>
            <a:ext cx="4779266" cy="480900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612000" lvl="1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States should promote equitable access to the physical environment, transportation, information and communications, and any other service open to the public, both in urban and rural areas.</a:t>
            </a:r>
          </a:p>
          <a:p>
            <a:pPr marL="612000" lvl="1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States should develop, promote and monitor the implementation of minimum standards and guidelines for accessibility.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3" name="Picture 2" descr="A woman in a wheelchair travels up a ramp.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2" y="1930400"/>
            <a:ext cx="6865261" cy="440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57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6" y="1164734"/>
            <a:ext cx="3947606" cy="1963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Sightsavers’ accessibility standards and audit pack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6" y="3357127"/>
            <a:ext cx="3879512" cy="256993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AF272F"/>
              </a:buClr>
            </a:pPr>
            <a:r>
              <a:rPr lang="en-US" sz="2300" dirty="0"/>
              <a:t>Sightsavers has developed resources to guide the construction of accessible health infrastructure and to assess the level of accessibility of existing health facilities.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7" name="Picture 6" descr="The tools inside the pack, including a manual with accessibility standards, a measuring tape, a USB stick and a pen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" r="13550"/>
          <a:stretch/>
        </p:blipFill>
        <p:spPr>
          <a:xfrm>
            <a:off x="5320556" y="609600"/>
            <a:ext cx="6877195" cy="628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1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5" y="1133820"/>
            <a:ext cx="4759636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Accessibility standards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5" y="1902861"/>
            <a:ext cx="4759636" cy="413959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AF272F"/>
              </a:buClr>
            </a:pPr>
            <a:r>
              <a:rPr lang="en-US" sz="2300" dirty="0"/>
              <a:t>All infrastructure components must respect </a:t>
            </a:r>
            <a:r>
              <a:rPr lang="en-US" sz="2300" b="1" dirty="0"/>
              <a:t>specific accessibility standards</a:t>
            </a:r>
            <a:r>
              <a:rPr lang="en-US" sz="2300" dirty="0"/>
              <a:t>. For example:</a:t>
            </a:r>
          </a:p>
          <a:p>
            <a:pPr marL="342900" indent="-342900">
              <a:spcAft>
                <a:spcPts val="600"/>
              </a:spcAft>
              <a:buClr>
                <a:srgbClr val="AF272F"/>
              </a:buClr>
              <a:buFont typeface="Arial" panose="020B0604020202020204" pitchFamily="34" charset="0"/>
              <a:buChar char="•"/>
            </a:pPr>
            <a:r>
              <a:rPr lang="en-US" sz="2300" dirty="0"/>
              <a:t>Doors and ramps must have a minimum width to allow access using a wheelchair</a:t>
            </a:r>
          </a:p>
          <a:p>
            <a:pPr marL="342900" indent="-342900">
              <a:spcAft>
                <a:spcPts val="600"/>
              </a:spcAft>
              <a:buClr>
                <a:srgbClr val="AF272F"/>
              </a:buClr>
              <a:buFont typeface="Arial" panose="020B0604020202020204" pitchFamily="34" charset="0"/>
              <a:buChar char="•"/>
            </a:pPr>
            <a:r>
              <a:rPr lang="en-US" sz="2300" dirty="0"/>
              <a:t>Fire alarms must have both visual and audible signals, to be accessible by people with visual impairments and hearing impairments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13" name="Picture 12" descr="The accessibility standards manual, with a yellow cover and colorful tabs on the right hand side to easily identify every chapter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0" r="11702" b="6500"/>
          <a:stretch/>
        </p:blipFill>
        <p:spPr>
          <a:xfrm>
            <a:off x="5322445" y="605280"/>
            <a:ext cx="6870970" cy="624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85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5" y="1133820"/>
            <a:ext cx="4759636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Accessibility standards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6" y="1946404"/>
            <a:ext cx="4949554" cy="467820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300" dirty="0"/>
              <a:t>The standards are based on </a:t>
            </a:r>
            <a:r>
              <a:rPr lang="en-GB" sz="2300" b="1" dirty="0"/>
              <a:t>international standards </a:t>
            </a:r>
            <a:r>
              <a:rPr lang="en-GB" sz="2300" dirty="0"/>
              <a:t>and </a:t>
            </a:r>
            <a:r>
              <a:rPr lang="en-GB" sz="2300" b="1" dirty="0"/>
              <a:t>universal design principles.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Each section focuses on specific </a:t>
            </a:r>
            <a:r>
              <a:rPr lang="en-US" sz="2300" b="1" dirty="0"/>
              <a:t>infrastructural components</a:t>
            </a:r>
            <a:r>
              <a:rPr lang="en-US" sz="2300" dirty="0"/>
              <a:t>, such as rooms or circulation paths.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300" b="1" dirty="0"/>
              <a:t>Clear measurements/standards </a:t>
            </a:r>
            <a:r>
              <a:rPr lang="en-US" sz="2300" dirty="0"/>
              <a:t>are provided for each component.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300" b="1" dirty="0"/>
              <a:t>Pictures and diagrams</a:t>
            </a:r>
            <a:r>
              <a:rPr lang="en-US" sz="2300" dirty="0"/>
              <a:t> are provided for many components.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11" name="Picture 10" descr="The accessibility standards manual, with a yellow cover and colorful tabs on the right hand side to easily identify every chapter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0" r="11702" b="6500"/>
          <a:stretch/>
        </p:blipFill>
        <p:spPr>
          <a:xfrm>
            <a:off x="5321030" y="611656"/>
            <a:ext cx="6870970" cy="624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4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114222" y="1133820"/>
            <a:ext cx="3830003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Accessibility audit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114222" y="1945903"/>
            <a:ext cx="4892040" cy="373948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  <a:buClr>
                <a:srgbClr val="AF272F"/>
              </a:buClr>
            </a:pPr>
            <a:r>
              <a:rPr lang="en-US" sz="2300" dirty="0"/>
              <a:t>The accessibility audit aims to: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300" b="1" dirty="0"/>
              <a:t>Identify existing barriers </a:t>
            </a:r>
            <a:r>
              <a:rPr lang="en-US" sz="2300" dirty="0"/>
              <a:t>in</a:t>
            </a:r>
            <a:br>
              <a:rPr lang="en-US" sz="2300" dirty="0"/>
            </a:br>
            <a:r>
              <a:rPr lang="en-US" sz="2300" dirty="0"/>
              <a:t>a specific environment or infrastructure, such as a hospital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300" b="1" dirty="0"/>
              <a:t>Provide recommendations </a:t>
            </a:r>
            <a:r>
              <a:rPr lang="en-US" sz="2300" dirty="0"/>
              <a:t>to make the environment or infrastructure more accessible and inclusive for all, including people with different disabilities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10" name="Picture 9" title="People carrying out an accessibility audit of a health facility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7" t="2734" r="2013" b="201"/>
          <a:stretch/>
        </p:blipFill>
        <p:spPr>
          <a:xfrm>
            <a:off x="-66809" y="596911"/>
            <a:ext cx="6932429" cy="627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114222" y="1133820"/>
            <a:ext cx="3830003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Audit tools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142796" y="2010310"/>
            <a:ext cx="4863465" cy="451662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AF272F"/>
              </a:buClr>
            </a:pPr>
            <a:r>
              <a:rPr lang="en-US" sz="2300" dirty="0"/>
              <a:t>Tools needed to carry out an accessibility audit include: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Accessibility standards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Audit checklist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Sightsavers audit tape measure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Pens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Camera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Stopwatch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Floor plan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Consent forms</a:t>
            </a:r>
          </a:p>
        </p:txBody>
      </p:sp>
      <p:pic>
        <p:nvPicPr>
          <p:cNvPr id="5" name="Picture 4" title="People carrying out an accessibility audit of a health facility.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7" t="2734" r="2013" b="201"/>
          <a:stretch/>
        </p:blipFill>
        <p:spPr>
          <a:xfrm>
            <a:off x="-66809" y="596911"/>
            <a:ext cx="6932429" cy="62769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24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5" y="1133820"/>
            <a:ext cx="3097323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Audit checklist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5" y="2048002"/>
            <a:ext cx="4190797" cy="272382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The accessibility audit checklist is divided into different sections.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300" dirty="0"/>
              <a:t>Each section focuses on a </a:t>
            </a:r>
            <a:r>
              <a:rPr lang="en-GB" sz="2300" b="1" dirty="0"/>
              <a:t>specific infrastructural component</a:t>
            </a:r>
            <a:r>
              <a:rPr lang="en-GB" sz="2300" dirty="0"/>
              <a:t>, such as rooms </a:t>
            </a:r>
            <a:br>
              <a:rPr lang="en-GB" sz="2300" dirty="0"/>
            </a:br>
            <a:r>
              <a:rPr lang="en-GB" sz="2300" dirty="0"/>
              <a:t>or circulation paths.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5" name="Picture 4" descr="Accessibility audit checklist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7" r="13170" b="10417"/>
          <a:stretch/>
        </p:blipFill>
        <p:spPr>
          <a:xfrm>
            <a:off x="5324273" y="609600"/>
            <a:ext cx="6867727" cy="623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79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5" y="1133820"/>
            <a:ext cx="3097323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Audit checklist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5" y="1856631"/>
            <a:ext cx="4764729" cy="444737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900"/>
              </a:spcAft>
            </a:pPr>
            <a:r>
              <a:rPr lang="en-US" sz="2300" dirty="0"/>
              <a:t>Each section of the checklist contains a </a:t>
            </a:r>
            <a:r>
              <a:rPr lang="en-US" sz="2300" b="1" dirty="0"/>
              <a:t>series of questions.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Some questions provide specific explanation of the standards.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Others refer to the accessibility guidelines, where all the specific standards are provided.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Each question has options including ‘Yes’, ‘No’ and ‘N/A’.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There is space to add comments in each section.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9" name="Picture 8" descr="Accessibility audit checklist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7" r="13170" b="10417"/>
          <a:stretch/>
        </p:blipFill>
        <p:spPr>
          <a:xfrm>
            <a:off x="5324273" y="609600"/>
            <a:ext cx="6867727" cy="623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3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F32BC2B-F113-4E8D-96F4-8B8453786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3"/>
          <a:stretch/>
        </p:blipFill>
        <p:spPr>
          <a:xfrm>
            <a:off x="0" y="609600"/>
            <a:ext cx="12192000" cy="62484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3F5A176-4968-4D0E-BE2A-CA67867ADE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3105151"/>
            <a:ext cx="8372475" cy="3381372"/>
          </a:xfrm>
          <a:prstGeom prst="rect">
            <a:avLst/>
          </a:pr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0324F3-77BB-4A1D-A569-48E06A3739B0}"/>
              </a:ext>
            </a:extLst>
          </p:cNvPr>
          <p:cNvSpPr/>
          <p:nvPr/>
        </p:nvSpPr>
        <p:spPr>
          <a:xfrm>
            <a:off x="0" y="3619499"/>
            <a:ext cx="8372475" cy="2352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C7A0E4-82D4-46C3-8916-1F31937E2D98}"/>
              </a:ext>
            </a:extLst>
          </p:cNvPr>
          <p:cNvSpPr txBox="1"/>
          <p:nvPr/>
        </p:nvSpPr>
        <p:spPr>
          <a:xfrm>
            <a:off x="184826" y="3897545"/>
            <a:ext cx="4269936" cy="2542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300" b="1" dirty="0"/>
              <a:t>Sightsavers is a non-governmental organisation that protects sight, prevents disease and campaigns </a:t>
            </a:r>
            <a:br>
              <a:rPr lang="en-GB" sz="2300" b="1" dirty="0"/>
            </a:br>
            <a:r>
              <a:rPr lang="en-GB" sz="2300" b="1" dirty="0"/>
              <a:t>for disability rights.</a:t>
            </a:r>
          </a:p>
          <a:p>
            <a:pPr>
              <a:lnSpc>
                <a:spcPct val="95000"/>
              </a:lnSpc>
              <a:spcAft>
                <a:spcPts val="600"/>
              </a:spcAft>
            </a:pPr>
            <a:endParaRPr lang="en-GB" dirty="0"/>
          </a:p>
          <a:p>
            <a:pPr>
              <a:lnSpc>
                <a:spcPct val="95000"/>
              </a:lnSpc>
              <a:spcAft>
                <a:spcPts val="600"/>
              </a:spcAft>
            </a:pP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3784F6-F060-4CB0-B07D-A80F4714E795}"/>
              </a:ext>
            </a:extLst>
          </p:cNvPr>
          <p:cNvSpPr txBox="1"/>
          <p:nvPr/>
        </p:nvSpPr>
        <p:spPr>
          <a:xfrm>
            <a:off x="4551481" y="3909268"/>
            <a:ext cx="372427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300" dirty="0"/>
              <a:t>The organisation was </a:t>
            </a:r>
            <a:br>
              <a:rPr lang="en-GB" sz="2300" dirty="0"/>
            </a:br>
            <a:r>
              <a:rPr lang="en-GB" sz="2300" dirty="0"/>
              <a:t>founded in 1950 and </a:t>
            </a:r>
            <a:br>
              <a:rPr lang="en-GB" sz="2300" dirty="0"/>
            </a:br>
            <a:r>
              <a:rPr lang="en-GB" sz="2300" dirty="0"/>
              <a:t>now works in more than </a:t>
            </a:r>
            <a:br>
              <a:rPr lang="en-GB" sz="2300" dirty="0"/>
            </a:br>
            <a:r>
              <a:rPr lang="en-GB" sz="2300" dirty="0"/>
              <a:t>30 countries, changing lives around the globe.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we do</a:t>
            </a:r>
          </a:p>
        </p:txBody>
      </p:sp>
      <p:pic>
        <p:nvPicPr>
          <p:cNvPr id="18" name="Picture 17" descr="A close up of a nurse.">
            <a:extLst>
              <a:ext uri="{FF2B5EF4-FFF2-40B4-BE49-F238E27FC236}">
                <a16:creationId xmlns:a16="http://schemas.microsoft.com/office/drawing/2014/main" id="{CE35BB24-BCB0-4C17-92B5-8B1F9005CF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087" y="473076"/>
            <a:ext cx="5832913" cy="638492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5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7" grpId="0"/>
      <p:bldP spid="8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114222" y="1133820"/>
            <a:ext cx="3830003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Tape measure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113462" y="1875880"/>
            <a:ext cx="4830695" cy="236988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A 2-metre tape measure is included in audit pack.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It incorporates visual information showing some of the key measurements included in the accessibility standards.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3" name="Picture 2" descr="Yellow tape measure. The centimeters are written in black on a white background, and there are colorful icons showing some of the key measurements included in the standards. 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35" t="7001" b="7599"/>
          <a:stretch/>
        </p:blipFill>
        <p:spPr>
          <a:xfrm>
            <a:off x="1" y="609600"/>
            <a:ext cx="6865620" cy="626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21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5" y="1133820"/>
            <a:ext cx="1689886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Camera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5" y="2048002"/>
            <a:ext cx="4619625" cy="201593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During the audit, it is important to take pictures of any inaccessible elements.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Pictures will be used to compile the accessibility audit report.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3" name="Picture 2" title="People carrying out an accessibility audit of a health facility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9" b="6381"/>
          <a:stretch/>
        </p:blipFill>
        <p:spPr>
          <a:xfrm>
            <a:off x="5321029" y="606550"/>
            <a:ext cx="6870971" cy="6279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04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386637" y="1370388"/>
            <a:ext cx="2255746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Stopwatch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386637" y="2345889"/>
            <a:ext cx="4619625" cy="150810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A stopwatch should be used to measure the speed of automatic doors, stairlifts and other elements.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5" name="Picture 4" title="A stopwatch on a mobile phone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8" r="12191" b="780"/>
          <a:stretch/>
        </p:blipFill>
        <p:spPr>
          <a:xfrm>
            <a:off x="0" y="605280"/>
            <a:ext cx="6871855" cy="625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28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469582" y="1154140"/>
            <a:ext cx="3830003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Floor plan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5" y="2258833"/>
            <a:ext cx="4830695" cy="393954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A floor plan is a </a:t>
            </a:r>
            <a:r>
              <a:rPr lang="en-US" sz="2300" b="1" dirty="0"/>
              <a:t>map of all the components of a building</a:t>
            </a:r>
            <a:r>
              <a:rPr lang="en-US" sz="2300" dirty="0"/>
              <a:t>. </a:t>
            </a:r>
            <a:br>
              <a:rPr lang="en-US" sz="2300" dirty="0"/>
            </a:br>
            <a:r>
              <a:rPr lang="en-US" sz="2300" dirty="0"/>
              <a:t>It shows the relationships between rooms, doors, paths and other physical features.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Multi-storey buildings have a plan for each floor.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The floor plan normally includes details such as the length of corridors or the width of doors.</a:t>
            </a:r>
          </a:p>
        </p:txBody>
      </p:sp>
      <p:pic>
        <p:nvPicPr>
          <p:cNvPr id="5" name="Picture 4" title="A building floor plan.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4" r="20549"/>
          <a:stretch/>
        </p:blipFill>
        <p:spPr>
          <a:xfrm>
            <a:off x="5326380" y="609600"/>
            <a:ext cx="6865620" cy="62641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6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pic>
        <p:nvPicPr>
          <p:cNvPr id="8" name="Picture 7" title="A building floor plan.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4" r="20549"/>
          <a:stretch/>
        </p:blipFill>
        <p:spPr>
          <a:xfrm>
            <a:off x="5326380" y="613920"/>
            <a:ext cx="6865620" cy="62641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5" y="2251800"/>
            <a:ext cx="4584552" cy="343170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The floor plan should be consulted before the audit, </a:t>
            </a:r>
            <a:br>
              <a:rPr lang="en-US" sz="2300" dirty="0"/>
            </a:br>
            <a:r>
              <a:rPr lang="en-US" sz="2300" dirty="0"/>
              <a:t>so you can identify the route to follow during the assessment.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It should also be used during the audit, to locate the position of each component and to take note of any inaccessible elements that are found.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469582" y="1154140"/>
            <a:ext cx="3830003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Floor plan</a:t>
            </a:r>
          </a:p>
        </p:txBody>
      </p:sp>
    </p:spTree>
    <p:extLst>
      <p:ext uri="{BB962C8B-B14F-4D97-AF65-F5344CB8AC3E}">
        <p14:creationId xmlns:p14="http://schemas.microsoft.com/office/powerpoint/2010/main" val="339973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371715" y="1316700"/>
            <a:ext cx="2302233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Audit team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200900" y="2352802"/>
            <a:ext cx="4619625" cy="343170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An accessibility audit should be carried out by a team made up of several people.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It is important to ensure </a:t>
            </a:r>
            <a:r>
              <a:rPr lang="en-US" sz="2300" b="1" dirty="0"/>
              <a:t>people with different types of impairments </a:t>
            </a:r>
            <a:r>
              <a:rPr lang="en-US" sz="2300" dirty="0"/>
              <a:t>– such as hearing, visual, physical and cognitive impairments – are involved in the audit.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6" name="Picture 5" descr="A group of people disabilities and healthcare workers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6" t="1499" r="11355"/>
          <a:stretch/>
        </p:blipFill>
        <p:spPr>
          <a:xfrm>
            <a:off x="1" y="605462"/>
            <a:ext cx="6857999" cy="631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444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371715" y="2098802"/>
            <a:ext cx="4634547" cy="46012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AF272F"/>
              </a:buClr>
            </a:pPr>
            <a:r>
              <a:rPr lang="en-US" sz="2300" dirty="0"/>
              <a:t>Team members should be assigned </a:t>
            </a:r>
            <a:r>
              <a:rPr lang="en-US" sz="2300" b="1" dirty="0"/>
              <a:t>different roles</a:t>
            </a:r>
            <a:r>
              <a:rPr lang="en-US" sz="2300" dirty="0"/>
              <a:t>. For example: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Testing infrastructure components (such as pushing doors, using handles, moving around a room)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Measuring sizes and distances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Taking pictures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Checking the accessibility standards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12" name="Picture 11" descr="A group of people disabilities and healthcare workers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6" t="1499" r="11355"/>
          <a:stretch/>
        </p:blipFill>
        <p:spPr>
          <a:xfrm>
            <a:off x="0" y="609600"/>
            <a:ext cx="6857999" cy="63148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371715" y="1316700"/>
            <a:ext cx="2302233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Audit team</a:t>
            </a:r>
          </a:p>
        </p:txBody>
      </p:sp>
    </p:spTree>
    <p:extLst>
      <p:ext uri="{BB962C8B-B14F-4D97-AF65-F5344CB8AC3E}">
        <p14:creationId xmlns:p14="http://schemas.microsoft.com/office/powerpoint/2010/main" val="90795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453958" y="1062700"/>
            <a:ext cx="4699068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Consent forms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453958" y="2075953"/>
            <a:ext cx="4557880" cy="307776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Before you conduct the audit and take pictures within the health facility, a </a:t>
            </a:r>
            <a:r>
              <a:rPr lang="en-US" sz="2300" b="1" dirty="0"/>
              <a:t>consent form </a:t>
            </a:r>
            <a:r>
              <a:rPr lang="en-US" sz="2300" dirty="0"/>
              <a:t>to should be signed by the relevant manager or authority.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All </a:t>
            </a:r>
            <a:r>
              <a:rPr lang="en-US" sz="2300" b="1" dirty="0"/>
              <a:t>audit participants </a:t>
            </a:r>
            <a:r>
              <a:rPr lang="en-US" sz="2300" dirty="0"/>
              <a:t>should also sign individual consent forms.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3" name="Picture 2" descr="Screenshot of a consent form.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479" y="1062700"/>
            <a:ext cx="3812373" cy="541382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176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138035" y="1032220"/>
            <a:ext cx="4278735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Conducting the audit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138035" y="1946402"/>
            <a:ext cx="4967968" cy="433195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900"/>
              </a:spcAft>
              <a:buFont typeface="+mj-lt"/>
              <a:buAutoNum type="arabicPeriod"/>
            </a:pPr>
            <a:r>
              <a:rPr lang="en-US" sz="2300" dirty="0"/>
              <a:t>Before the audit, identify the route using the floor plan.</a:t>
            </a:r>
          </a:p>
          <a:p>
            <a:pPr marL="457200" indent="-457200">
              <a:spcAft>
                <a:spcPts val="900"/>
              </a:spcAft>
              <a:buFont typeface="+mj-lt"/>
              <a:buAutoNum type="arabicPeriod"/>
            </a:pPr>
            <a:r>
              <a:rPr lang="en-US" sz="2300" dirty="0"/>
              <a:t>During the audit, follow the route identified on the floor plan.</a:t>
            </a:r>
          </a:p>
          <a:p>
            <a:pPr marL="457200" indent="-457200">
              <a:spcAft>
                <a:spcPts val="900"/>
              </a:spcAft>
              <a:buFont typeface="+mj-lt"/>
              <a:buAutoNum type="arabicPeriod"/>
            </a:pPr>
            <a:r>
              <a:rPr lang="en-US" sz="2300" dirty="0"/>
              <a:t>Consult the relevant section </a:t>
            </a:r>
            <a:br>
              <a:rPr lang="en-US" sz="2300" dirty="0"/>
            </a:br>
            <a:r>
              <a:rPr lang="en-US" sz="2300" dirty="0"/>
              <a:t>of the checklist for each component, such as rooms </a:t>
            </a:r>
            <a:br>
              <a:rPr lang="en-US" sz="2300" dirty="0"/>
            </a:br>
            <a:r>
              <a:rPr lang="en-US" sz="2300" dirty="0"/>
              <a:t>and circulation paths.</a:t>
            </a:r>
          </a:p>
          <a:p>
            <a:pPr marL="457200" indent="-457200">
              <a:spcAft>
                <a:spcPts val="900"/>
              </a:spcAft>
              <a:buFont typeface="+mj-lt"/>
              <a:buAutoNum type="arabicPeriod"/>
            </a:pPr>
            <a:r>
              <a:rPr lang="en-US" sz="2300" dirty="0"/>
              <a:t>Consult the accessibility guidelines whenever indicated </a:t>
            </a:r>
            <a:br>
              <a:rPr lang="en-US" sz="2300" dirty="0"/>
            </a:br>
            <a:r>
              <a:rPr lang="en-US" sz="2300" dirty="0"/>
              <a:t>by the checklist.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5" name="Picture 4" title="People carrying out an accessibility audit of a health facility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83" b="1425"/>
          <a:stretch/>
        </p:blipFill>
        <p:spPr>
          <a:xfrm>
            <a:off x="0" y="607186"/>
            <a:ext cx="6595124" cy="6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29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138035" y="2014993"/>
            <a:ext cx="4772025" cy="291618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lvl="1" indent="-457200">
              <a:spcAft>
                <a:spcPts val="900"/>
              </a:spcAft>
              <a:buFont typeface="+mj-lt"/>
              <a:buAutoNum type="arabicPeriod" startAt="5"/>
            </a:pPr>
            <a:r>
              <a:rPr lang="en-GB" sz="2300" dirty="0"/>
              <a:t>Test each component in relation to different impairments.</a:t>
            </a:r>
          </a:p>
          <a:p>
            <a:pPr lvl="1" indent="-457200">
              <a:spcAft>
                <a:spcPts val="900"/>
              </a:spcAft>
              <a:buFont typeface="+mj-lt"/>
              <a:buAutoNum type="arabicPeriod" startAt="5"/>
            </a:pPr>
            <a:r>
              <a:rPr lang="en-GB" sz="2300" dirty="0"/>
              <a:t>Take measurements using the measuring tape and stopwatch.</a:t>
            </a:r>
          </a:p>
          <a:p>
            <a:pPr lvl="1" indent="-457200">
              <a:spcAft>
                <a:spcPts val="900"/>
              </a:spcAft>
              <a:buFont typeface="+mj-lt"/>
              <a:buAutoNum type="arabicPeriod" startAt="5"/>
            </a:pPr>
            <a:r>
              <a:rPr lang="en-GB" sz="2300" dirty="0"/>
              <a:t>Take pictures of inaccessible components.</a:t>
            </a:r>
          </a:p>
          <a:p>
            <a:pPr lvl="1" indent="-457200">
              <a:spcAft>
                <a:spcPts val="900"/>
              </a:spcAft>
              <a:buFont typeface="+mj-lt"/>
              <a:buAutoNum type="arabicPeriod" startAt="5"/>
            </a:pPr>
            <a:r>
              <a:rPr lang="en-GB" sz="2300" dirty="0"/>
              <a:t>Complete the checklist.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9" name="Picture 8" title="People carrying out an accessibility audit of a health facility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83" b="1425"/>
          <a:stretch/>
        </p:blipFill>
        <p:spPr>
          <a:xfrm>
            <a:off x="0" y="609600"/>
            <a:ext cx="6595124" cy="62578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138035" y="1032220"/>
            <a:ext cx="4278735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Conducting the audit</a:t>
            </a:r>
          </a:p>
        </p:txBody>
      </p:sp>
    </p:spTree>
    <p:extLst>
      <p:ext uri="{BB962C8B-B14F-4D97-AF65-F5344CB8AC3E}">
        <p14:creationId xmlns:p14="http://schemas.microsoft.com/office/powerpoint/2010/main" val="293948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right to health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6991350" y="1133819"/>
            <a:ext cx="4476750" cy="248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000" b="1" dirty="0"/>
              <a:t>Every human being has the right to enjoy the highest attainable standard of health.</a:t>
            </a:r>
          </a:p>
          <a:p>
            <a:pPr>
              <a:lnSpc>
                <a:spcPct val="95000"/>
              </a:lnSpc>
              <a:spcAft>
                <a:spcPts val="600"/>
              </a:spcAft>
            </a:pPr>
            <a:endParaRPr lang="en-GB" sz="3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029450" y="3550759"/>
            <a:ext cx="4714875" cy="186204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300" dirty="0"/>
              <a:t>This is defined by human </a:t>
            </a:r>
            <a:br>
              <a:rPr lang="en-GB" sz="2300" dirty="0"/>
            </a:br>
            <a:r>
              <a:rPr lang="en-GB" sz="2300" dirty="0"/>
              <a:t>rights treaties </a:t>
            </a:r>
            <a:r>
              <a:rPr lang="en-US" sz="2300" dirty="0"/>
              <a:t>such as the </a:t>
            </a:r>
            <a:br>
              <a:rPr lang="en-US" sz="2300" dirty="0"/>
            </a:br>
            <a:r>
              <a:rPr lang="en-US" sz="2300" b="1" dirty="0"/>
              <a:t>UN Convention on the Rights </a:t>
            </a:r>
            <a:br>
              <a:rPr lang="en-US" sz="2300" b="1" dirty="0"/>
            </a:br>
            <a:r>
              <a:rPr lang="en-US" sz="2300" b="1" dirty="0"/>
              <a:t>of Persons with Disabilities (UNCRPD).</a:t>
            </a:r>
            <a:endParaRPr lang="en-US" sz="2300" dirty="0"/>
          </a:p>
        </p:txBody>
      </p:sp>
      <p:pic>
        <p:nvPicPr>
          <p:cNvPr id="10" name="Picture 9" descr="A black woman with dwarfism standing, smiling.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84" b="10994"/>
          <a:stretch/>
        </p:blipFill>
        <p:spPr>
          <a:xfrm>
            <a:off x="1" y="606493"/>
            <a:ext cx="6629399" cy="625437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26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43902" y="1540220"/>
            <a:ext cx="3830003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Audit report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882967" y="2493961"/>
            <a:ext cx="3932101" cy="229293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After the audit, all team members should compile a report together.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An audit report template with simple instructions is available.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3" name="Picture 2" title="Front cover of accessibility audit report template.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1" t="14633" r="21958" b="6053"/>
          <a:stretch/>
        </p:blipFill>
        <p:spPr>
          <a:xfrm>
            <a:off x="5335925" y="609373"/>
            <a:ext cx="6910090" cy="626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73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Accessibility audits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6525987" y="1133820"/>
            <a:ext cx="2438488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Audit score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6525986" y="1830288"/>
            <a:ext cx="5294539" cy="457048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Following the audit, the team should assign a score to the facility’s overall accessibility using the scoring tool.</a:t>
            </a:r>
          </a:p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This score can provide a snapshot of the adjustments needed to make the building more accessible.</a:t>
            </a:r>
          </a:p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It can also be used for monitoring, to measure progress after any renovations have been completed and a second audit has been carried out.</a:t>
            </a:r>
            <a:endParaRPr lang="en-GB" sz="23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3" name="Picture 2" descr="A screenshot of the audit score card. Scores are divided into four groups: minimal accessibility (0-25; red); low accessibility (26-50; orange); moderate accessibility (51-75; yellow); good accessibility (76-100; green)."/>
          <p:cNvPicPr>
            <a:picLocks noChangeAspect="1"/>
          </p:cNvPicPr>
          <p:nvPr/>
        </p:nvPicPr>
        <p:blipFill rotWithShape="1">
          <a:blip r:embed="rId4"/>
          <a:srcRect r="79810"/>
          <a:stretch/>
        </p:blipFill>
        <p:spPr>
          <a:xfrm>
            <a:off x="1934480" y="1278071"/>
            <a:ext cx="1457325" cy="512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501016" y="1503705"/>
            <a:ext cx="7058024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Develop plans for improvements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01040" y="2171961"/>
            <a:ext cx="6638925" cy="362406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Identify suppliers and obtain bill of quantities for all required improvements.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Use the Excel template included in the pack, on the USB, to record relevant information.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 err="1"/>
              <a:t>Organise</a:t>
            </a:r>
            <a:r>
              <a:rPr lang="en-US" sz="2300" dirty="0"/>
              <a:t> a meeting with all partners to </a:t>
            </a:r>
            <a:r>
              <a:rPr lang="en-US" sz="2300" dirty="0" err="1"/>
              <a:t>prioritise</a:t>
            </a:r>
            <a:r>
              <a:rPr lang="en-US" sz="2300" dirty="0"/>
              <a:t> the work.</a:t>
            </a:r>
          </a:p>
          <a:p>
            <a:pPr marL="342900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Identify the most important improvements and the sources of funding, then </a:t>
            </a:r>
            <a:r>
              <a:rPr lang="en-US" sz="2300" dirty="0" err="1"/>
              <a:t>finalise</a:t>
            </a:r>
            <a:r>
              <a:rPr lang="en-US" sz="2300" dirty="0"/>
              <a:t> the plan and agree on next steps.</a:t>
            </a:r>
          </a:p>
        </p:txBody>
      </p:sp>
      <p:pic>
        <p:nvPicPr>
          <p:cNvPr id="3" name="Picture 2" descr="A screenshot of the Excel template. A different level of priority can be assigned to each improvement required, using different colours: low priority (green); medium priority (orange); high priority (red)."/>
          <p:cNvPicPr>
            <a:picLocks noChangeAspect="1"/>
          </p:cNvPicPr>
          <p:nvPr/>
        </p:nvPicPr>
        <p:blipFill rotWithShape="1">
          <a:blip r:embed="rId3"/>
          <a:srcRect t="14303" r="85840"/>
          <a:stretch/>
        </p:blipFill>
        <p:spPr>
          <a:xfrm>
            <a:off x="8637905" y="1503705"/>
            <a:ext cx="1352550" cy="470737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07950"/>
            <a:ext cx="11449050" cy="365126"/>
          </a:xfrm>
        </p:spPr>
        <p:txBody>
          <a:bodyPr/>
          <a:lstStyle/>
          <a:p>
            <a:r>
              <a:rPr lang="en-GB" dirty="0"/>
              <a:t>Accessibility audits</a:t>
            </a:r>
          </a:p>
        </p:txBody>
      </p:sp>
    </p:spTree>
    <p:extLst>
      <p:ext uri="{BB962C8B-B14F-4D97-AF65-F5344CB8AC3E}">
        <p14:creationId xmlns:p14="http://schemas.microsoft.com/office/powerpoint/2010/main" val="288652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301345" y="1357340"/>
            <a:ext cx="4519180" cy="102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Carry out accessibility improvements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301344" y="2555591"/>
            <a:ext cx="4619625" cy="197746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Follow the agreed plan.</a:t>
            </a:r>
          </a:p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Document the process of improving the health facility’s infrastructure and gather key lessons and feedback.</a:t>
            </a:r>
            <a:endParaRPr lang="en-GB" sz="2300" dirty="0"/>
          </a:p>
        </p:txBody>
      </p:sp>
      <p:pic>
        <p:nvPicPr>
          <p:cNvPr id="6" name="Picture 5" title="Stairs with tactile paving at the bottom.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3" r="21856"/>
          <a:stretch/>
        </p:blipFill>
        <p:spPr>
          <a:xfrm>
            <a:off x="8290" y="611506"/>
            <a:ext cx="7005806" cy="627697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07950"/>
            <a:ext cx="11449050" cy="365126"/>
          </a:xfrm>
        </p:spPr>
        <p:txBody>
          <a:bodyPr/>
          <a:lstStyle/>
          <a:p>
            <a:r>
              <a:rPr lang="en-GB" dirty="0"/>
              <a:t>Accessibility audits</a:t>
            </a:r>
          </a:p>
        </p:txBody>
      </p:sp>
    </p:spTree>
    <p:extLst>
      <p:ext uri="{BB962C8B-B14F-4D97-AF65-F5344CB8AC3E}">
        <p14:creationId xmlns:p14="http://schemas.microsoft.com/office/powerpoint/2010/main" val="376129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5" y="1357340"/>
            <a:ext cx="3830003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Repeat the audit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249992" y="1993484"/>
            <a:ext cx="4966335" cy="386259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When all the improvements have been made, conduct a new audit to re-assess accessibility and identify any issues.</a:t>
            </a:r>
          </a:p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The original audit team should be involved in this new assessment.</a:t>
            </a:r>
          </a:p>
          <a:p>
            <a:pPr lvl="1" indent="-4572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This will ensure the results are consistent, and will enable them to measure progress using the scoring tool.</a:t>
            </a:r>
          </a:p>
        </p:txBody>
      </p:sp>
      <p:pic>
        <p:nvPicPr>
          <p:cNvPr id="3" name="Picture 2" title="People carrying out an accessibility audit of a health facility.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2" t="1" r="8353" b="385"/>
          <a:stretch/>
        </p:blipFill>
        <p:spPr>
          <a:xfrm>
            <a:off x="5326011" y="609600"/>
            <a:ext cx="6865989" cy="6252927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07950"/>
            <a:ext cx="11449050" cy="365126"/>
          </a:xfrm>
        </p:spPr>
        <p:txBody>
          <a:bodyPr/>
          <a:lstStyle/>
          <a:p>
            <a:r>
              <a:rPr lang="en-GB" dirty="0"/>
              <a:t>Accessibility audits</a:t>
            </a:r>
          </a:p>
        </p:txBody>
      </p:sp>
    </p:spTree>
    <p:extLst>
      <p:ext uri="{BB962C8B-B14F-4D97-AF65-F5344CB8AC3E}">
        <p14:creationId xmlns:p14="http://schemas.microsoft.com/office/powerpoint/2010/main" val="292822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 descr="Sightsavers logo">
            <a:extLst>
              <a:ext uri="{FF2B5EF4-FFF2-40B4-BE49-F238E27FC236}">
                <a16:creationId xmlns:a16="http://schemas.microsoft.com/office/drawing/2014/main" id="{F8493F69-8A85-48FF-99EA-754886F56C63}"/>
              </a:ext>
            </a:extLst>
          </p:cNvPr>
          <p:cNvSpPr/>
          <p:nvPr/>
        </p:nvSpPr>
        <p:spPr>
          <a:xfrm>
            <a:off x="5258444" y="3165397"/>
            <a:ext cx="4113341" cy="736069"/>
          </a:xfrm>
          <a:custGeom>
            <a:avLst/>
            <a:gdLst>
              <a:gd name="connsiteX0" fmla="*/ 1162088 w 2714625"/>
              <a:gd name="connsiteY0" fmla="*/ 156243 h 485775"/>
              <a:gd name="connsiteX1" fmla="*/ 1164945 w 2714625"/>
              <a:gd name="connsiteY1" fmla="*/ 156243 h 485775"/>
              <a:gd name="connsiteX2" fmla="*/ 1174470 w 2714625"/>
              <a:gd name="connsiteY2" fmla="*/ 154338 h 485775"/>
              <a:gd name="connsiteX3" fmla="*/ 1174470 w 2714625"/>
              <a:gd name="connsiteY3" fmla="*/ 154338 h 485775"/>
              <a:gd name="connsiteX4" fmla="*/ 1185900 w 2714625"/>
              <a:gd name="connsiteY4" fmla="*/ 132430 h 485775"/>
              <a:gd name="connsiteX5" fmla="*/ 1174470 w 2714625"/>
              <a:gd name="connsiteY5" fmla="*/ 110523 h 485775"/>
              <a:gd name="connsiteX6" fmla="*/ 1163040 w 2714625"/>
              <a:gd name="connsiteY6" fmla="*/ 107665 h 485775"/>
              <a:gd name="connsiteX7" fmla="*/ 1124940 w 2714625"/>
              <a:gd name="connsiteY7" fmla="*/ 107665 h 485775"/>
              <a:gd name="connsiteX8" fmla="*/ 1124940 w 2714625"/>
              <a:gd name="connsiteY8" fmla="*/ 48610 h 485775"/>
              <a:gd name="connsiteX9" fmla="*/ 1123035 w 2714625"/>
              <a:gd name="connsiteY9" fmla="*/ 37180 h 485775"/>
              <a:gd name="connsiteX10" fmla="*/ 1097318 w 2714625"/>
              <a:gd name="connsiteY10" fmla="*/ 22893 h 485775"/>
              <a:gd name="connsiteX11" fmla="*/ 1096365 w 2714625"/>
              <a:gd name="connsiteY11" fmla="*/ 22893 h 485775"/>
              <a:gd name="connsiteX12" fmla="*/ 1071600 w 2714625"/>
              <a:gd name="connsiteY12" fmla="*/ 37180 h 485775"/>
              <a:gd name="connsiteX13" fmla="*/ 1068743 w 2714625"/>
              <a:gd name="connsiteY13" fmla="*/ 48610 h 485775"/>
              <a:gd name="connsiteX14" fmla="*/ 1068743 w 2714625"/>
              <a:gd name="connsiteY14" fmla="*/ 48610 h 485775"/>
              <a:gd name="connsiteX15" fmla="*/ 1068743 w 2714625"/>
              <a:gd name="connsiteY15" fmla="*/ 107665 h 485775"/>
              <a:gd name="connsiteX16" fmla="*/ 1035405 w 2714625"/>
              <a:gd name="connsiteY16" fmla="*/ 107665 h 485775"/>
              <a:gd name="connsiteX17" fmla="*/ 1025880 w 2714625"/>
              <a:gd name="connsiteY17" fmla="*/ 109570 h 485775"/>
              <a:gd name="connsiteX18" fmla="*/ 1013498 w 2714625"/>
              <a:gd name="connsiteY18" fmla="*/ 131478 h 485775"/>
              <a:gd name="connsiteX19" fmla="*/ 1024928 w 2714625"/>
              <a:gd name="connsiteY19" fmla="*/ 153385 h 485775"/>
              <a:gd name="connsiteX20" fmla="*/ 1033500 w 2714625"/>
              <a:gd name="connsiteY20" fmla="*/ 155290 h 485775"/>
              <a:gd name="connsiteX21" fmla="*/ 1068743 w 2714625"/>
              <a:gd name="connsiteY21" fmla="*/ 155290 h 485775"/>
              <a:gd name="connsiteX22" fmla="*/ 1068743 w 2714625"/>
              <a:gd name="connsiteY22" fmla="*/ 308643 h 485775"/>
              <a:gd name="connsiteX23" fmla="*/ 1072553 w 2714625"/>
              <a:gd name="connsiteY23" fmla="*/ 354363 h 485775"/>
              <a:gd name="connsiteX24" fmla="*/ 1083030 w 2714625"/>
              <a:gd name="connsiteY24" fmla="*/ 373413 h 485775"/>
              <a:gd name="connsiteX25" fmla="*/ 1145895 w 2714625"/>
              <a:gd name="connsiteY25" fmla="*/ 394368 h 485775"/>
              <a:gd name="connsiteX26" fmla="*/ 1181138 w 2714625"/>
              <a:gd name="connsiteY26" fmla="*/ 370555 h 485775"/>
              <a:gd name="connsiteX27" fmla="*/ 1170660 w 2714625"/>
              <a:gd name="connsiteY27" fmla="*/ 349600 h 485775"/>
              <a:gd name="connsiteX28" fmla="*/ 1160183 w 2714625"/>
              <a:gd name="connsiteY28" fmla="*/ 346743 h 485775"/>
              <a:gd name="connsiteX29" fmla="*/ 1151610 w 2714625"/>
              <a:gd name="connsiteY29" fmla="*/ 345790 h 485775"/>
              <a:gd name="connsiteX30" fmla="*/ 1128750 w 2714625"/>
              <a:gd name="connsiteY30" fmla="*/ 339123 h 485775"/>
              <a:gd name="connsiteX31" fmla="*/ 1123035 w 2714625"/>
              <a:gd name="connsiteY31" fmla="*/ 315310 h 485775"/>
              <a:gd name="connsiteX32" fmla="*/ 1123035 w 2714625"/>
              <a:gd name="connsiteY32" fmla="*/ 156243 h 485775"/>
              <a:gd name="connsiteX33" fmla="*/ 890625 w 2714625"/>
              <a:gd name="connsiteY33" fmla="*/ 101950 h 485775"/>
              <a:gd name="connsiteX34" fmla="*/ 813473 w 2714625"/>
              <a:gd name="connsiteY34" fmla="*/ 128620 h 485775"/>
              <a:gd name="connsiteX35" fmla="*/ 808710 w 2714625"/>
              <a:gd name="connsiteY35" fmla="*/ 133383 h 485775"/>
              <a:gd name="connsiteX36" fmla="*/ 808710 w 2714625"/>
              <a:gd name="connsiteY36" fmla="*/ 31465 h 485775"/>
              <a:gd name="connsiteX37" fmla="*/ 805853 w 2714625"/>
              <a:gd name="connsiteY37" fmla="*/ 19083 h 485775"/>
              <a:gd name="connsiteX38" fmla="*/ 780135 w 2714625"/>
              <a:gd name="connsiteY38" fmla="*/ 3843 h 485775"/>
              <a:gd name="connsiteX39" fmla="*/ 778230 w 2714625"/>
              <a:gd name="connsiteY39" fmla="*/ 3843 h 485775"/>
              <a:gd name="connsiteX40" fmla="*/ 753465 w 2714625"/>
              <a:gd name="connsiteY40" fmla="*/ 19083 h 485775"/>
              <a:gd name="connsiteX41" fmla="*/ 750608 w 2714625"/>
              <a:gd name="connsiteY41" fmla="*/ 31465 h 485775"/>
              <a:gd name="connsiteX42" fmla="*/ 750608 w 2714625"/>
              <a:gd name="connsiteY42" fmla="*/ 368650 h 485775"/>
              <a:gd name="connsiteX43" fmla="*/ 753465 w 2714625"/>
              <a:gd name="connsiteY43" fmla="*/ 381985 h 485775"/>
              <a:gd name="connsiteX44" fmla="*/ 778230 w 2714625"/>
              <a:gd name="connsiteY44" fmla="*/ 396273 h 485775"/>
              <a:gd name="connsiteX45" fmla="*/ 803948 w 2714625"/>
              <a:gd name="connsiteY45" fmla="*/ 381033 h 485775"/>
              <a:gd name="connsiteX46" fmla="*/ 806805 w 2714625"/>
              <a:gd name="connsiteY46" fmla="*/ 368651 h 485775"/>
              <a:gd name="connsiteX47" fmla="*/ 806805 w 2714625"/>
              <a:gd name="connsiteY47" fmla="*/ 237205 h 485775"/>
              <a:gd name="connsiteX48" fmla="*/ 811568 w 2714625"/>
              <a:gd name="connsiteY48" fmla="*/ 201010 h 485775"/>
              <a:gd name="connsiteX49" fmla="*/ 854430 w 2714625"/>
              <a:gd name="connsiteY49" fmla="*/ 158148 h 485775"/>
              <a:gd name="connsiteX50" fmla="*/ 879195 w 2714625"/>
              <a:gd name="connsiteY50" fmla="*/ 154338 h 485775"/>
              <a:gd name="connsiteX51" fmla="*/ 880148 w 2714625"/>
              <a:gd name="connsiteY51" fmla="*/ 154338 h 485775"/>
              <a:gd name="connsiteX52" fmla="*/ 916343 w 2714625"/>
              <a:gd name="connsiteY52" fmla="*/ 169578 h 485775"/>
              <a:gd name="connsiteX53" fmla="*/ 928725 w 2714625"/>
              <a:gd name="connsiteY53" fmla="*/ 232443 h 485775"/>
              <a:gd name="connsiteX54" fmla="*/ 928725 w 2714625"/>
              <a:gd name="connsiteY54" fmla="*/ 368650 h 485775"/>
              <a:gd name="connsiteX55" fmla="*/ 931583 w 2714625"/>
              <a:gd name="connsiteY55" fmla="*/ 381033 h 485775"/>
              <a:gd name="connsiteX56" fmla="*/ 957300 w 2714625"/>
              <a:gd name="connsiteY56" fmla="*/ 396273 h 485775"/>
              <a:gd name="connsiteX57" fmla="*/ 982065 w 2714625"/>
              <a:gd name="connsiteY57" fmla="*/ 381985 h 485775"/>
              <a:gd name="connsiteX58" fmla="*/ 984923 w 2714625"/>
              <a:gd name="connsiteY58" fmla="*/ 371508 h 485775"/>
              <a:gd name="connsiteX59" fmla="*/ 984923 w 2714625"/>
              <a:gd name="connsiteY59" fmla="*/ 369603 h 485775"/>
              <a:gd name="connsiteX60" fmla="*/ 984923 w 2714625"/>
              <a:gd name="connsiteY60" fmla="*/ 369603 h 485775"/>
              <a:gd name="connsiteX61" fmla="*/ 984923 w 2714625"/>
              <a:gd name="connsiteY61" fmla="*/ 213393 h 485775"/>
              <a:gd name="connsiteX62" fmla="*/ 972540 w 2714625"/>
              <a:gd name="connsiteY62" fmla="*/ 143860 h 485775"/>
              <a:gd name="connsiteX63" fmla="*/ 890625 w 2714625"/>
              <a:gd name="connsiteY63" fmla="*/ 101950 h 485775"/>
              <a:gd name="connsiteX64" fmla="*/ 668693 w 2714625"/>
              <a:gd name="connsiteY64" fmla="*/ 104808 h 485775"/>
              <a:gd name="connsiteX65" fmla="*/ 645833 w 2714625"/>
              <a:gd name="connsiteY65" fmla="*/ 117190 h 485775"/>
              <a:gd name="connsiteX66" fmla="*/ 642975 w 2714625"/>
              <a:gd name="connsiteY66" fmla="*/ 128620 h 485775"/>
              <a:gd name="connsiteX67" fmla="*/ 642975 w 2714625"/>
              <a:gd name="connsiteY67" fmla="*/ 132430 h 485775"/>
              <a:gd name="connsiteX68" fmla="*/ 638213 w 2714625"/>
              <a:gd name="connsiteY68" fmla="*/ 126715 h 485775"/>
              <a:gd name="connsiteX69" fmla="*/ 569633 w 2714625"/>
              <a:gd name="connsiteY69" fmla="*/ 102903 h 485775"/>
              <a:gd name="connsiteX70" fmla="*/ 568680 w 2714625"/>
              <a:gd name="connsiteY70" fmla="*/ 102903 h 485775"/>
              <a:gd name="connsiteX71" fmla="*/ 494385 w 2714625"/>
              <a:gd name="connsiteY71" fmla="*/ 125763 h 485775"/>
              <a:gd name="connsiteX72" fmla="*/ 444855 w 2714625"/>
              <a:gd name="connsiteY72" fmla="*/ 245778 h 485775"/>
              <a:gd name="connsiteX73" fmla="*/ 512483 w 2714625"/>
              <a:gd name="connsiteY73" fmla="*/ 373413 h 485775"/>
              <a:gd name="connsiteX74" fmla="*/ 562965 w 2714625"/>
              <a:gd name="connsiteY74" fmla="*/ 382938 h 485775"/>
              <a:gd name="connsiteX75" fmla="*/ 640118 w 2714625"/>
              <a:gd name="connsiteY75" fmla="*/ 351505 h 485775"/>
              <a:gd name="connsiteX76" fmla="*/ 640118 w 2714625"/>
              <a:gd name="connsiteY76" fmla="*/ 366745 h 485775"/>
              <a:gd name="connsiteX77" fmla="*/ 611543 w 2714625"/>
              <a:gd name="connsiteY77" fmla="*/ 435325 h 485775"/>
              <a:gd name="connsiteX78" fmla="*/ 577253 w 2714625"/>
              <a:gd name="connsiteY78" fmla="*/ 441040 h 485775"/>
              <a:gd name="connsiteX79" fmla="*/ 529628 w 2714625"/>
              <a:gd name="connsiteY79" fmla="*/ 428658 h 485775"/>
              <a:gd name="connsiteX80" fmla="*/ 522960 w 2714625"/>
              <a:gd name="connsiteY80" fmla="*/ 418180 h 485775"/>
              <a:gd name="connsiteX81" fmla="*/ 499148 w 2714625"/>
              <a:gd name="connsiteY81" fmla="*/ 405798 h 485775"/>
              <a:gd name="connsiteX82" fmla="*/ 470573 w 2714625"/>
              <a:gd name="connsiteY82" fmla="*/ 434373 h 485775"/>
              <a:gd name="connsiteX83" fmla="*/ 473430 w 2714625"/>
              <a:gd name="connsiteY83" fmla="*/ 446755 h 485775"/>
              <a:gd name="connsiteX84" fmla="*/ 473430 w 2714625"/>
              <a:gd name="connsiteY84" fmla="*/ 446755 h 485775"/>
              <a:gd name="connsiteX85" fmla="*/ 474383 w 2714625"/>
              <a:gd name="connsiteY85" fmla="*/ 448660 h 485775"/>
              <a:gd name="connsiteX86" fmla="*/ 494385 w 2714625"/>
              <a:gd name="connsiteY86" fmla="*/ 468663 h 485775"/>
              <a:gd name="connsiteX87" fmla="*/ 573443 w 2714625"/>
              <a:gd name="connsiteY87" fmla="*/ 488665 h 485775"/>
              <a:gd name="connsiteX88" fmla="*/ 662025 w 2714625"/>
              <a:gd name="connsiteY88" fmla="*/ 463900 h 485775"/>
              <a:gd name="connsiteX89" fmla="*/ 693458 w 2714625"/>
              <a:gd name="connsiteY89" fmla="*/ 381985 h 485775"/>
              <a:gd name="connsiteX90" fmla="*/ 694410 w 2714625"/>
              <a:gd name="connsiteY90" fmla="*/ 352458 h 485775"/>
              <a:gd name="connsiteX91" fmla="*/ 694410 w 2714625"/>
              <a:gd name="connsiteY91" fmla="*/ 128620 h 485775"/>
              <a:gd name="connsiteX92" fmla="*/ 691553 w 2714625"/>
              <a:gd name="connsiteY92" fmla="*/ 116238 h 485775"/>
              <a:gd name="connsiteX93" fmla="*/ 668693 w 2714625"/>
              <a:gd name="connsiteY93" fmla="*/ 104808 h 485775"/>
              <a:gd name="connsiteX94" fmla="*/ 626783 w 2714625"/>
              <a:gd name="connsiteY94" fmla="*/ 304833 h 485775"/>
              <a:gd name="connsiteX95" fmla="*/ 569633 w 2714625"/>
              <a:gd name="connsiteY95" fmla="*/ 332455 h 485775"/>
              <a:gd name="connsiteX96" fmla="*/ 528675 w 2714625"/>
              <a:gd name="connsiteY96" fmla="*/ 318168 h 485775"/>
              <a:gd name="connsiteX97" fmla="*/ 516293 w 2714625"/>
              <a:gd name="connsiteY97" fmla="*/ 304833 h 485775"/>
              <a:gd name="connsiteX98" fmla="*/ 502005 w 2714625"/>
              <a:gd name="connsiteY98" fmla="*/ 242920 h 485775"/>
              <a:gd name="connsiteX99" fmla="*/ 502005 w 2714625"/>
              <a:gd name="connsiteY99" fmla="*/ 241968 h 485775"/>
              <a:gd name="connsiteX100" fmla="*/ 517245 w 2714625"/>
              <a:gd name="connsiteY100" fmla="*/ 179103 h 485775"/>
              <a:gd name="connsiteX101" fmla="*/ 572490 w 2714625"/>
              <a:gd name="connsiteY101" fmla="*/ 151480 h 485775"/>
              <a:gd name="connsiteX102" fmla="*/ 617258 w 2714625"/>
              <a:gd name="connsiteY102" fmla="*/ 167673 h 485775"/>
              <a:gd name="connsiteX103" fmla="*/ 640118 w 2714625"/>
              <a:gd name="connsiteY103" fmla="*/ 236253 h 485775"/>
              <a:gd name="connsiteX104" fmla="*/ 640118 w 2714625"/>
              <a:gd name="connsiteY104" fmla="*/ 238158 h 485775"/>
              <a:gd name="connsiteX105" fmla="*/ 626783 w 2714625"/>
              <a:gd name="connsiteY105" fmla="*/ 304833 h 485775"/>
              <a:gd name="connsiteX106" fmla="*/ 222923 w 2714625"/>
              <a:gd name="connsiteY106" fmla="*/ 182913 h 485775"/>
              <a:gd name="connsiteX107" fmla="*/ 182918 w 2714625"/>
              <a:gd name="connsiteY107" fmla="*/ 168625 h 485775"/>
              <a:gd name="connsiteX108" fmla="*/ 133388 w 2714625"/>
              <a:gd name="connsiteY108" fmla="*/ 154338 h 485775"/>
              <a:gd name="connsiteX109" fmla="*/ 80048 w 2714625"/>
              <a:gd name="connsiteY109" fmla="*/ 129573 h 485775"/>
              <a:gd name="connsiteX110" fmla="*/ 73380 w 2714625"/>
              <a:gd name="connsiteY110" fmla="*/ 106713 h 485775"/>
              <a:gd name="connsiteX111" fmla="*/ 143865 w 2714625"/>
              <a:gd name="connsiteY111" fmla="*/ 51468 h 485775"/>
              <a:gd name="connsiteX112" fmla="*/ 207683 w 2714625"/>
              <a:gd name="connsiteY112" fmla="*/ 72423 h 485775"/>
              <a:gd name="connsiteX113" fmla="*/ 217208 w 2714625"/>
              <a:gd name="connsiteY113" fmla="*/ 83853 h 485775"/>
              <a:gd name="connsiteX114" fmla="*/ 217208 w 2714625"/>
              <a:gd name="connsiteY114" fmla="*/ 83853 h 485775"/>
              <a:gd name="connsiteX115" fmla="*/ 238163 w 2714625"/>
              <a:gd name="connsiteY115" fmla="*/ 93378 h 485775"/>
              <a:gd name="connsiteX116" fmla="*/ 266738 w 2714625"/>
              <a:gd name="connsiteY116" fmla="*/ 64803 h 485775"/>
              <a:gd name="connsiteX117" fmla="*/ 262928 w 2714625"/>
              <a:gd name="connsiteY117" fmla="*/ 51468 h 485775"/>
              <a:gd name="connsiteX118" fmla="*/ 262928 w 2714625"/>
              <a:gd name="connsiteY118" fmla="*/ 51468 h 485775"/>
              <a:gd name="connsiteX119" fmla="*/ 243878 w 2714625"/>
              <a:gd name="connsiteY119" fmla="*/ 31465 h 485775"/>
              <a:gd name="connsiteX120" fmla="*/ 146723 w 2714625"/>
              <a:gd name="connsiteY120" fmla="*/ 2890 h 485775"/>
              <a:gd name="connsiteX121" fmla="*/ 145770 w 2714625"/>
              <a:gd name="connsiteY121" fmla="*/ 2890 h 485775"/>
              <a:gd name="connsiteX122" fmla="*/ 33375 w 2714625"/>
              <a:gd name="connsiteY122" fmla="*/ 48610 h 485775"/>
              <a:gd name="connsiteX123" fmla="*/ 12420 w 2714625"/>
              <a:gd name="connsiteY123" fmla="*/ 113380 h 485775"/>
              <a:gd name="connsiteX124" fmla="*/ 46710 w 2714625"/>
              <a:gd name="connsiteY124" fmla="*/ 187675 h 485775"/>
              <a:gd name="connsiteX125" fmla="*/ 99098 w 2714625"/>
              <a:gd name="connsiteY125" fmla="*/ 209583 h 485775"/>
              <a:gd name="connsiteX126" fmla="*/ 104813 w 2714625"/>
              <a:gd name="connsiteY126" fmla="*/ 211488 h 485775"/>
              <a:gd name="connsiteX127" fmla="*/ 144818 w 2714625"/>
              <a:gd name="connsiteY127" fmla="*/ 222918 h 485775"/>
              <a:gd name="connsiteX128" fmla="*/ 146723 w 2714625"/>
              <a:gd name="connsiteY128" fmla="*/ 222918 h 485775"/>
              <a:gd name="connsiteX129" fmla="*/ 207683 w 2714625"/>
              <a:gd name="connsiteY129" fmla="*/ 246730 h 485775"/>
              <a:gd name="connsiteX130" fmla="*/ 229590 w 2714625"/>
              <a:gd name="connsiteY130" fmla="*/ 288640 h 485775"/>
              <a:gd name="connsiteX131" fmla="*/ 220065 w 2714625"/>
              <a:gd name="connsiteY131" fmla="*/ 318168 h 485775"/>
              <a:gd name="connsiteX132" fmla="*/ 148628 w 2714625"/>
              <a:gd name="connsiteY132" fmla="*/ 347695 h 485775"/>
              <a:gd name="connsiteX133" fmla="*/ 78143 w 2714625"/>
              <a:gd name="connsiteY133" fmla="*/ 325788 h 485775"/>
              <a:gd name="connsiteX134" fmla="*/ 59093 w 2714625"/>
              <a:gd name="connsiteY134" fmla="*/ 297213 h 485775"/>
              <a:gd name="connsiteX135" fmla="*/ 30518 w 2714625"/>
              <a:gd name="connsiteY135" fmla="*/ 278163 h 485775"/>
              <a:gd name="connsiteX136" fmla="*/ 38 w 2714625"/>
              <a:gd name="connsiteY136" fmla="*/ 307876 h 485775"/>
              <a:gd name="connsiteX137" fmla="*/ 38 w 2714625"/>
              <a:gd name="connsiteY137" fmla="*/ 308643 h 485775"/>
              <a:gd name="connsiteX138" fmla="*/ 990 w 2714625"/>
              <a:gd name="connsiteY138" fmla="*/ 317215 h 485775"/>
              <a:gd name="connsiteX139" fmla="*/ 7658 w 2714625"/>
              <a:gd name="connsiteY139" fmla="*/ 332455 h 485775"/>
              <a:gd name="connsiteX140" fmla="*/ 8610 w 2714625"/>
              <a:gd name="connsiteY140" fmla="*/ 334360 h 485775"/>
              <a:gd name="connsiteX141" fmla="*/ 8610 w 2714625"/>
              <a:gd name="connsiteY141" fmla="*/ 334360 h 485775"/>
              <a:gd name="connsiteX142" fmla="*/ 43853 w 2714625"/>
              <a:gd name="connsiteY142" fmla="*/ 372460 h 485775"/>
              <a:gd name="connsiteX143" fmla="*/ 143865 w 2714625"/>
              <a:gd name="connsiteY143" fmla="*/ 398178 h 485775"/>
              <a:gd name="connsiteX144" fmla="*/ 256260 w 2714625"/>
              <a:gd name="connsiteY144" fmla="*/ 360078 h 485775"/>
              <a:gd name="connsiteX145" fmla="*/ 286740 w 2714625"/>
              <a:gd name="connsiteY145" fmla="*/ 283878 h 485775"/>
              <a:gd name="connsiteX146" fmla="*/ 222923 w 2714625"/>
              <a:gd name="connsiteY146" fmla="*/ 182913 h 485775"/>
              <a:gd name="connsiteX147" fmla="*/ 367703 w 2714625"/>
              <a:gd name="connsiteY147" fmla="*/ 104808 h 485775"/>
              <a:gd name="connsiteX148" fmla="*/ 342938 w 2714625"/>
              <a:gd name="connsiteY148" fmla="*/ 119095 h 485775"/>
              <a:gd name="connsiteX149" fmla="*/ 342938 w 2714625"/>
              <a:gd name="connsiteY149" fmla="*/ 119095 h 485775"/>
              <a:gd name="connsiteX150" fmla="*/ 341033 w 2714625"/>
              <a:gd name="connsiteY150" fmla="*/ 131478 h 485775"/>
              <a:gd name="connsiteX151" fmla="*/ 341033 w 2714625"/>
              <a:gd name="connsiteY151" fmla="*/ 368650 h 485775"/>
              <a:gd name="connsiteX152" fmla="*/ 343890 w 2714625"/>
              <a:gd name="connsiteY152" fmla="*/ 381033 h 485775"/>
              <a:gd name="connsiteX153" fmla="*/ 369608 w 2714625"/>
              <a:gd name="connsiteY153" fmla="*/ 396273 h 485775"/>
              <a:gd name="connsiteX154" fmla="*/ 394373 w 2714625"/>
              <a:gd name="connsiteY154" fmla="*/ 382938 h 485775"/>
              <a:gd name="connsiteX155" fmla="*/ 397230 w 2714625"/>
              <a:gd name="connsiteY155" fmla="*/ 369603 h 485775"/>
              <a:gd name="connsiteX156" fmla="*/ 397230 w 2714625"/>
              <a:gd name="connsiteY156" fmla="*/ 132430 h 485775"/>
              <a:gd name="connsiteX157" fmla="*/ 394373 w 2714625"/>
              <a:gd name="connsiteY157" fmla="*/ 119095 h 485775"/>
              <a:gd name="connsiteX158" fmla="*/ 367703 w 2714625"/>
              <a:gd name="connsiteY158" fmla="*/ 104808 h 485775"/>
              <a:gd name="connsiteX159" fmla="*/ 367703 w 2714625"/>
              <a:gd name="connsiteY159" fmla="*/ 33 h 485775"/>
              <a:gd name="connsiteX160" fmla="*/ 330555 w 2714625"/>
              <a:gd name="connsiteY160" fmla="*/ 36028 h 485775"/>
              <a:gd name="connsiteX161" fmla="*/ 330555 w 2714625"/>
              <a:gd name="connsiteY161" fmla="*/ 37180 h 485775"/>
              <a:gd name="connsiteX162" fmla="*/ 363776 w 2714625"/>
              <a:gd name="connsiteY162" fmla="*/ 73426 h 485775"/>
              <a:gd name="connsiteX163" fmla="*/ 367703 w 2714625"/>
              <a:gd name="connsiteY163" fmla="*/ 73375 h 485775"/>
              <a:gd name="connsiteX164" fmla="*/ 368655 w 2714625"/>
              <a:gd name="connsiteY164" fmla="*/ 73375 h 485775"/>
              <a:gd name="connsiteX165" fmla="*/ 403937 w 2714625"/>
              <a:gd name="connsiteY165" fmla="*/ 40106 h 485775"/>
              <a:gd name="connsiteX166" fmla="*/ 403898 w 2714625"/>
              <a:gd name="connsiteY166" fmla="*/ 37180 h 485775"/>
              <a:gd name="connsiteX167" fmla="*/ 371630 w 2714625"/>
              <a:gd name="connsiteY167" fmla="*/ 84 h 485775"/>
              <a:gd name="connsiteX168" fmla="*/ 367703 w 2714625"/>
              <a:gd name="connsiteY168" fmla="*/ 33 h 485775"/>
              <a:gd name="connsiteX169" fmla="*/ 1391640 w 2714625"/>
              <a:gd name="connsiteY169" fmla="*/ 238158 h 485775"/>
              <a:gd name="connsiteX170" fmla="*/ 1353540 w 2714625"/>
              <a:gd name="connsiteY170" fmla="*/ 223870 h 485775"/>
              <a:gd name="connsiteX171" fmla="*/ 1322108 w 2714625"/>
              <a:gd name="connsiteY171" fmla="*/ 214345 h 485775"/>
              <a:gd name="connsiteX172" fmla="*/ 1316393 w 2714625"/>
              <a:gd name="connsiteY172" fmla="*/ 212440 h 485775"/>
              <a:gd name="connsiteX173" fmla="*/ 1283055 w 2714625"/>
              <a:gd name="connsiteY173" fmla="*/ 194343 h 485775"/>
              <a:gd name="connsiteX174" fmla="*/ 1278293 w 2714625"/>
              <a:gd name="connsiteY174" fmla="*/ 179103 h 485775"/>
              <a:gd name="connsiteX175" fmla="*/ 1284960 w 2714625"/>
              <a:gd name="connsiteY175" fmla="*/ 160053 h 485775"/>
              <a:gd name="connsiteX176" fmla="*/ 1321155 w 2714625"/>
              <a:gd name="connsiteY176" fmla="*/ 146718 h 485775"/>
              <a:gd name="connsiteX177" fmla="*/ 1373543 w 2714625"/>
              <a:gd name="connsiteY177" fmla="*/ 168625 h 485775"/>
              <a:gd name="connsiteX178" fmla="*/ 1373543 w 2714625"/>
              <a:gd name="connsiteY178" fmla="*/ 168625 h 485775"/>
              <a:gd name="connsiteX179" fmla="*/ 1375448 w 2714625"/>
              <a:gd name="connsiteY179" fmla="*/ 171483 h 485775"/>
              <a:gd name="connsiteX180" fmla="*/ 1396403 w 2714625"/>
              <a:gd name="connsiteY180" fmla="*/ 181960 h 485775"/>
              <a:gd name="connsiteX181" fmla="*/ 1422120 w 2714625"/>
              <a:gd name="connsiteY181" fmla="*/ 156434 h 485775"/>
              <a:gd name="connsiteX182" fmla="*/ 1422120 w 2714625"/>
              <a:gd name="connsiteY182" fmla="*/ 156243 h 485775"/>
              <a:gd name="connsiteX183" fmla="*/ 1417358 w 2714625"/>
              <a:gd name="connsiteY183" fmla="*/ 141955 h 485775"/>
              <a:gd name="connsiteX184" fmla="*/ 1323060 w 2714625"/>
              <a:gd name="connsiteY184" fmla="*/ 101950 h 485775"/>
              <a:gd name="connsiteX185" fmla="*/ 1221143 w 2714625"/>
              <a:gd name="connsiteY185" fmla="*/ 185770 h 485775"/>
              <a:gd name="connsiteX186" fmla="*/ 1274483 w 2714625"/>
              <a:gd name="connsiteY186" fmla="*/ 256255 h 485775"/>
              <a:gd name="connsiteX187" fmla="*/ 1298295 w 2714625"/>
              <a:gd name="connsiteY187" fmla="*/ 264828 h 485775"/>
              <a:gd name="connsiteX188" fmla="*/ 1299248 w 2714625"/>
              <a:gd name="connsiteY188" fmla="*/ 264828 h 485775"/>
              <a:gd name="connsiteX189" fmla="*/ 1330680 w 2714625"/>
              <a:gd name="connsiteY189" fmla="*/ 274353 h 485775"/>
              <a:gd name="connsiteX190" fmla="*/ 1333538 w 2714625"/>
              <a:gd name="connsiteY190" fmla="*/ 275305 h 485775"/>
              <a:gd name="connsiteX191" fmla="*/ 1380210 w 2714625"/>
              <a:gd name="connsiteY191" fmla="*/ 314358 h 485775"/>
              <a:gd name="connsiteX192" fmla="*/ 1372590 w 2714625"/>
              <a:gd name="connsiteY192" fmla="*/ 336265 h 485775"/>
              <a:gd name="connsiteX193" fmla="*/ 1328775 w 2714625"/>
              <a:gd name="connsiteY193" fmla="*/ 352458 h 485775"/>
              <a:gd name="connsiteX194" fmla="*/ 1284960 w 2714625"/>
              <a:gd name="connsiteY194" fmla="*/ 340075 h 485775"/>
              <a:gd name="connsiteX195" fmla="*/ 1270673 w 2714625"/>
              <a:gd name="connsiteY195" fmla="*/ 321025 h 485775"/>
              <a:gd name="connsiteX196" fmla="*/ 1246860 w 2714625"/>
              <a:gd name="connsiteY196" fmla="*/ 307690 h 485775"/>
              <a:gd name="connsiteX197" fmla="*/ 1219238 w 2714625"/>
              <a:gd name="connsiteY197" fmla="*/ 335313 h 485775"/>
              <a:gd name="connsiteX198" fmla="*/ 1223048 w 2714625"/>
              <a:gd name="connsiteY198" fmla="*/ 348648 h 485775"/>
              <a:gd name="connsiteX199" fmla="*/ 1225905 w 2714625"/>
              <a:gd name="connsiteY199" fmla="*/ 353410 h 485775"/>
              <a:gd name="connsiteX200" fmla="*/ 1325918 w 2714625"/>
              <a:gd name="connsiteY200" fmla="*/ 398178 h 485775"/>
              <a:gd name="connsiteX201" fmla="*/ 1437360 w 2714625"/>
              <a:gd name="connsiteY201" fmla="*/ 310548 h 485775"/>
              <a:gd name="connsiteX202" fmla="*/ 1391640 w 2714625"/>
              <a:gd name="connsiteY202" fmla="*/ 238158 h 485775"/>
              <a:gd name="connsiteX203" fmla="*/ 2675610 w 2714625"/>
              <a:gd name="connsiteY203" fmla="*/ 238158 h 485775"/>
              <a:gd name="connsiteX204" fmla="*/ 2637510 w 2714625"/>
              <a:gd name="connsiteY204" fmla="*/ 223870 h 485775"/>
              <a:gd name="connsiteX205" fmla="*/ 2606078 w 2714625"/>
              <a:gd name="connsiteY205" fmla="*/ 214345 h 485775"/>
              <a:gd name="connsiteX206" fmla="*/ 2600363 w 2714625"/>
              <a:gd name="connsiteY206" fmla="*/ 212440 h 485775"/>
              <a:gd name="connsiteX207" fmla="*/ 2567025 w 2714625"/>
              <a:gd name="connsiteY207" fmla="*/ 194343 h 485775"/>
              <a:gd name="connsiteX208" fmla="*/ 2562263 w 2714625"/>
              <a:gd name="connsiteY208" fmla="*/ 179103 h 485775"/>
              <a:gd name="connsiteX209" fmla="*/ 2568931 w 2714625"/>
              <a:gd name="connsiteY209" fmla="*/ 160053 h 485775"/>
              <a:gd name="connsiteX210" fmla="*/ 2605125 w 2714625"/>
              <a:gd name="connsiteY210" fmla="*/ 146718 h 485775"/>
              <a:gd name="connsiteX211" fmla="*/ 2657513 w 2714625"/>
              <a:gd name="connsiteY211" fmla="*/ 168625 h 485775"/>
              <a:gd name="connsiteX212" fmla="*/ 2657513 w 2714625"/>
              <a:gd name="connsiteY212" fmla="*/ 168625 h 485775"/>
              <a:gd name="connsiteX213" fmla="*/ 2659418 w 2714625"/>
              <a:gd name="connsiteY213" fmla="*/ 170530 h 485775"/>
              <a:gd name="connsiteX214" fmla="*/ 2680373 w 2714625"/>
              <a:gd name="connsiteY214" fmla="*/ 181008 h 485775"/>
              <a:gd name="connsiteX215" fmla="*/ 2706091 w 2714625"/>
              <a:gd name="connsiteY215" fmla="*/ 155481 h 485775"/>
              <a:gd name="connsiteX216" fmla="*/ 2706091 w 2714625"/>
              <a:gd name="connsiteY216" fmla="*/ 155290 h 485775"/>
              <a:gd name="connsiteX217" fmla="*/ 2701328 w 2714625"/>
              <a:gd name="connsiteY217" fmla="*/ 141003 h 485775"/>
              <a:gd name="connsiteX218" fmla="*/ 2607030 w 2714625"/>
              <a:gd name="connsiteY218" fmla="*/ 100998 h 485775"/>
              <a:gd name="connsiteX219" fmla="*/ 2505113 w 2714625"/>
              <a:gd name="connsiteY219" fmla="*/ 184818 h 485775"/>
              <a:gd name="connsiteX220" fmla="*/ 2558453 w 2714625"/>
              <a:gd name="connsiteY220" fmla="*/ 255303 h 485775"/>
              <a:gd name="connsiteX221" fmla="*/ 2582265 w 2714625"/>
              <a:gd name="connsiteY221" fmla="*/ 263875 h 485775"/>
              <a:gd name="connsiteX222" fmla="*/ 2583218 w 2714625"/>
              <a:gd name="connsiteY222" fmla="*/ 263875 h 485775"/>
              <a:gd name="connsiteX223" fmla="*/ 2614650 w 2714625"/>
              <a:gd name="connsiteY223" fmla="*/ 273400 h 485775"/>
              <a:gd name="connsiteX224" fmla="*/ 2617508 w 2714625"/>
              <a:gd name="connsiteY224" fmla="*/ 274353 h 485775"/>
              <a:gd name="connsiteX225" fmla="*/ 2664180 w 2714625"/>
              <a:gd name="connsiteY225" fmla="*/ 313405 h 485775"/>
              <a:gd name="connsiteX226" fmla="*/ 2656560 w 2714625"/>
              <a:gd name="connsiteY226" fmla="*/ 335313 h 485775"/>
              <a:gd name="connsiteX227" fmla="*/ 2612745 w 2714625"/>
              <a:gd name="connsiteY227" fmla="*/ 351505 h 485775"/>
              <a:gd name="connsiteX228" fmla="*/ 2568930 w 2714625"/>
              <a:gd name="connsiteY228" fmla="*/ 339123 h 485775"/>
              <a:gd name="connsiteX229" fmla="*/ 2554643 w 2714625"/>
              <a:gd name="connsiteY229" fmla="*/ 320073 h 485775"/>
              <a:gd name="connsiteX230" fmla="*/ 2530830 w 2714625"/>
              <a:gd name="connsiteY230" fmla="*/ 306738 h 485775"/>
              <a:gd name="connsiteX231" fmla="*/ 2503208 w 2714625"/>
              <a:gd name="connsiteY231" fmla="*/ 334360 h 485775"/>
              <a:gd name="connsiteX232" fmla="*/ 2507018 w 2714625"/>
              <a:gd name="connsiteY232" fmla="*/ 347695 h 485775"/>
              <a:gd name="connsiteX233" fmla="*/ 2509875 w 2714625"/>
              <a:gd name="connsiteY233" fmla="*/ 352458 h 485775"/>
              <a:gd name="connsiteX234" fmla="*/ 2609888 w 2714625"/>
              <a:gd name="connsiteY234" fmla="*/ 397225 h 485775"/>
              <a:gd name="connsiteX235" fmla="*/ 2721330 w 2714625"/>
              <a:gd name="connsiteY235" fmla="*/ 309595 h 485775"/>
              <a:gd name="connsiteX236" fmla="*/ 2675610 w 2714625"/>
              <a:gd name="connsiteY236" fmla="*/ 238158 h 485775"/>
              <a:gd name="connsiteX237" fmla="*/ 2447963 w 2714625"/>
              <a:gd name="connsiteY237" fmla="*/ 104808 h 485775"/>
              <a:gd name="connsiteX238" fmla="*/ 2424150 w 2714625"/>
              <a:gd name="connsiteY238" fmla="*/ 107665 h 485775"/>
              <a:gd name="connsiteX239" fmla="*/ 2423198 w 2714625"/>
              <a:gd name="connsiteY239" fmla="*/ 107665 h 485775"/>
              <a:gd name="connsiteX240" fmla="*/ 2380335 w 2714625"/>
              <a:gd name="connsiteY240" fmla="*/ 141003 h 485775"/>
              <a:gd name="connsiteX241" fmla="*/ 2378430 w 2714625"/>
              <a:gd name="connsiteY241" fmla="*/ 143860 h 485775"/>
              <a:gd name="connsiteX242" fmla="*/ 2378430 w 2714625"/>
              <a:gd name="connsiteY242" fmla="*/ 128620 h 485775"/>
              <a:gd name="connsiteX243" fmla="*/ 2376525 w 2714625"/>
              <a:gd name="connsiteY243" fmla="*/ 119095 h 485775"/>
              <a:gd name="connsiteX244" fmla="*/ 2352713 w 2714625"/>
              <a:gd name="connsiteY244" fmla="*/ 104808 h 485775"/>
              <a:gd name="connsiteX245" fmla="*/ 2327948 w 2714625"/>
              <a:gd name="connsiteY245" fmla="*/ 119095 h 485775"/>
              <a:gd name="connsiteX246" fmla="*/ 2326043 w 2714625"/>
              <a:gd name="connsiteY246" fmla="*/ 131478 h 485775"/>
              <a:gd name="connsiteX247" fmla="*/ 2326043 w 2714625"/>
              <a:gd name="connsiteY247" fmla="*/ 371508 h 485775"/>
              <a:gd name="connsiteX248" fmla="*/ 2328900 w 2714625"/>
              <a:gd name="connsiteY248" fmla="*/ 382938 h 485775"/>
              <a:gd name="connsiteX249" fmla="*/ 2353666 w 2714625"/>
              <a:gd name="connsiteY249" fmla="*/ 397225 h 485775"/>
              <a:gd name="connsiteX250" fmla="*/ 2355570 w 2714625"/>
              <a:gd name="connsiteY250" fmla="*/ 397225 h 485775"/>
              <a:gd name="connsiteX251" fmla="*/ 2379383 w 2714625"/>
              <a:gd name="connsiteY251" fmla="*/ 383890 h 485775"/>
              <a:gd name="connsiteX252" fmla="*/ 2382240 w 2714625"/>
              <a:gd name="connsiteY252" fmla="*/ 371508 h 485775"/>
              <a:gd name="connsiteX253" fmla="*/ 2382240 w 2714625"/>
              <a:gd name="connsiteY253" fmla="*/ 276258 h 485775"/>
              <a:gd name="connsiteX254" fmla="*/ 2391765 w 2714625"/>
              <a:gd name="connsiteY254" fmla="*/ 202915 h 485775"/>
              <a:gd name="connsiteX255" fmla="*/ 2447963 w 2714625"/>
              <a:gd name="connsiteY255" fmla="*/ 161958 h 485775"/>
              <a:gd name="connsiteX256" fmla="*/ 2448915 w 2714625"/>
              <a:gd name="connsiteY256" fmla="*/ 161958 h 485775"/>
              <a:gd name="connsiteX257" fmla="*/ 2457488 w 2714625"/>
              <a:gd name="connsiteY257" fmla="*/ 161005 h 485775"/>
              <a:gd name="connsiteX258" fmla="*/ 2458440 w 2714625"/>
              <a:gd name="connsiteY258" fmla="*/ 161005 h 485775"/>
              <a:gd name="connsiteX259" fmla="*/ 2482253 w 2714625"/>
              <a:gd name="connsiteY259" fmla="*/ 134335 h 485775"/>
              <a:gd name="connsiteX260" fmla="*/ 2447963 w 2714625"/>
              <a:gd name="connsiteY260" fmla="*/ 104808 h 485775"/>
              <a:gd name="connsiteX261" fmla="*/ 1962188 w 2714625"/>
              <a:gd name="connsiteY261" fmla="*/ 104808 h 485775"/>
              <a:gd name="connsiteX262" fmla="*/ 1936470 w 2714625"/>
              <a:gd name="connsiteY262" fmla="*/ 122905 h 485775"/>
              <a:gd name="connsiteX263" fmla="*/ 1936470 w 2714625"/>
              <a:gd name="connsiteY263" fmla="*/ 122905 h 485775"/>
              <a:gd name="connsiteX264" fmla="*/ 1900275 w 2714625"/>
              <a:gd name="connsiteY264" fmla="*/ 234348 h 485775"/>
              <a:gd name="connsiteX265" fmla="*/ 1877415 w 2714625"/>
              <a:gd name="connsiteY265" fmla="*/ 311500 h 485775"/>
              <a:gd name="connsiteX266" fmla="*/ 1865033 w 2714625"/>
              <a:gd name="connsiteY266" fmla="*/ 267685 h 485775"/>
              <a:gd name="connsiteX267" fmla="*/ 1859318 w 2714625"/>
              <a:gd name="connsiteY267" fmla="*/ 250540 h 485775"/>
              <a:gd name="connsiteX268" fmla="*/ 1818360 w 2714625"/>
              <a:gd name="connsiteY268" fmla="*/ 124810 h 485775"/>
              <a:gd name="connsiteX269" fmla="*/ 1818360 w 2714625"/>
              <a:gd name="connsiteY269" fmla="*/ 124810 h 485775"/>
              <a:gd name="connsiteX270" fmla="*/ 1793595 w 2714625"/>
              <a:gd name="connsiteY270" fmla="*/ 105760 h 485775"/>
              <a:gd name="connsiteX271" fmla="*/ 1762163 w 2714625"/>
              <a:gd name="connsiteY271" fmla="*/ 131478 h 485775"/>
              <a:gd name="connsiteX272" fmla="*/ 1764068 w 2714625"/>
              <a:gd name="connsiteY272" fmla="*/ 141955 h 485775"/>
              <a:gd name="connsiteX273" fmla="*/ 1765020 w 2714625"/>
              <a:gd name="connsiteY273" fmla="*/ 143860 h 485775"/>
              <a:gd name="connsiteX274" fmla="*/ 1848840 w 2714625"/>
              <a:gd name="connsiteY274" fmla="*/ 380080 h 485775"/>
              <a:gd name="connsiteX275" fmla="*/ 1877415 w 2714625"/>
              <a:gd name="connsiteY275" fmla="*/ 397225 h 485775"/>
              <a:gd name="connsiteX276" fmla="*/ 1906943 w 2714625"/>
              <a:gd name="connsiteY276" fmla="*/ 381033 h 485775"/>
              <a:gd name="connsiteX277" fmla="*/ 1906943 w 2714625"/>
              <a:gd name="connsiteY277" fmla="*/ 381033 h 485775"/>
              <a:gd name="connsiteX278" fmla="*/ 1991715 w 2714625"/>
              <a:gd name="connsiteY278" fmla="*/ 142908 h 485775"/>
              <a:gd name="connsiteX279" fmla="*/ 1991715 w 2714625"/>
              <a:gd name="connsiteY279" fmla="*/ 142908 h 485775"/>
              <a:gd name="connsiteX280" fmla="*/ 1993620 w 2714625"/>
              <a:gd name="connsiteY280" fmla="*/ 132430 h 485775"/>
              <a:gd name="connsiteX281" fmla="*/ 1964249 w 2714625"/>
              <a:gd name="connsiteY281" fmla="*/ 104675 h 485775"/>
              <a:gd name="connsiteX282" fmla="*/ 1962188 w 2714625"/>
              <a:gd name="connsiteY282" fmla="*/ 104808 h 485775"/>
              <a:gd name="connsiteX283" fmla="*/ 1696440 w 2714625"/>
              <a:gd name="connsiteY283" fmla="*/ 104808 h 485775"/>
              <a:gd name="connsiteX284" fmla="*/ 1669770 w 2714625"/>
              <a:gd name="connsiteY284" fmla="*/ 120048 h 485775"/>
              <a:gd name="connsiteX285" fmla="*/ 1667865 w 2714625"/>
              <a:gd name="connsiteY285" fmla="*/ 128620 h 485775"/>
              <a:gd name="connsiteX286" fmla="*/ 1667865 w 2714625"/>
              <a:gd name="connsiteY286" fmla="*/ 130525 h 485775"/>
              <a:gd name="connsiteX287" fmla="*/ 1667865 w 2714625"/>
              <a:gd name="connsiteY287" fmla="*/ 130525 h 485775"/>
              <a:gd name="connsiteX288" fmla="*/ 1667865 w 2714625"/>
              <a:gd name="connsiteY288" fmla="*/ 133383 h 485775"/>
              <a:gd name="connsiteX289" fmla="*/ 1662150 w 2714625"/>
              <a:gd name="connsiteY289" fmla="*/ 127668 h 485775"/>
              <a:gd name="connsiteX290" fmla="*/ 1588808 w 2714625"/>
              <a:gd name="connsiteY290" fmla="*/ 102903 h 485775"/>
              <a:gd name="connsiteX291" fmla="*/ 1507845 w 2714625"/>
              <a:gd name="connsiteY291" fmla="*/ 132430 h 485775"/>
              <a:gd name="connsiteX292" fmla="*/ 1464983 w 2714625"/>
              <a:gd name="connsiteY292" fmla="*/ 248635 h 485775"/>
              <a:gd name="connsiteX293" fmla="*/ 1534515 w 2714625"/>
              <a:gd name="connsiteY293" fmla="*/ 386748 h 485775"/>
              <a:gd name="connsiteX294" fmla="*/ 1665960 w 2714625"/>
              <a:gd name="connsiteY294" fmla="*/ 369603 h 485775"/>
              <a:gd name="connsiteX295" fmla="*/ 1669770 w 2714625"/>
              <a:gd name="connsiteY295" fmla="*/ 365793 h 485775"/>
              <a:gd name="connsiteX296" fmla="*/ 1669770 w 2714625"/>
              <a:gd name="connsiteY296" fmla="*/ 368650 h 485775"/>
              <a:gd name="connsiteX297" fmla="*/ 1669770 w 2714625"/>
              <a:gd name="connsiteY297" fmla="*/ 368650 h 485775"/>
              <a:gd name="connsiteX298" fmla="*/ 1669770 w 2714625"/>
              <a:gd name="connsiteY298" fmla="*/ 371508 h 485775"/>
              <a:gd name="connsiteX299" fmla="*/ 1671675 w 2714625"/>
              <a:gd name="connsiteY299" fmla="*/ 380080 h 485775"/>
              <a:gd name="connsiteX300" fmla="*/ 1697393 w 2714625"/>
              <a:gd name="connsiteY300" fmla="*/ 396273 h 485775"/>
              <a:gd name="connsiteX301" fmla="*/ 1722158 w 2714625"/>
              <a:gd name="connsiteY301" fmla="*/ 382938 h 485775"/>
              <a:gd name="connsiteX302" fmla="*/ 1722158 w 2714625"/>
              <a:gd name="connsiteY302" fmla="*/ 382938 h 485775"/>
              <a:gd name="connsiteX303" fmla="*/ 1724063 w 2714625"/>
              <a:gd name="connsiteY303" fmla="*/ 370555 h 485775"/>
              <a:gd name="connsiteX304" fmla="*/ 1724063 w 2714625"/>
              <a:gd name="connsiteY304" fmla="*/ 132430 h 485775"/>
              <a:gd name="connsiteX305" fmla="*/ 1721206 w 2714625"/>
              <a:gd name="connsiteY305" fmla="*/ 118143 h 485775"/>
              <a:gd name="connsiteX306" fmla="*/ 1696440 w 2714625"/>
              <a:gd name="connsiteY306" fmla="*/ 104808 h 485775"/>
              <a:gd name="connsiteX307" fmla="*/ 1645958 w 2714625"/>
              <a:gd name="connsiteY307" fmla="*/ 331503 h 485775"/>
              <a:gd name="connsiteX308" fmla="*/ 1594523 w 2714625"/>
              <a:gd name="connsiteY308" fmla="*/ 351505 h 485775"/>
              <a:gd name="connsiteX309" fmla="*/ 1547850 w 2714625"/>
              <a:gd name="connsiteY309" fmla="*/ 334360 h 485775"/>
              <a:gd name="connsiteX310" fmla="*/ 1535468 w 2714625"/>
              <a:gd name="connsiteY310" fmla="*/ 318168 h 485775"/>
              <a:gd name="connsiteX311" fmla="*/ 1523085 w 2714625"/>
              <a:gd name="connsiteY311" fmla="*/ 250540 h 485775"/>
              <a:gd name="connsiteX312" fmla="*/ 1523085 w 2714625"/>
              <a:gd name="connsiteY312" fmla="*/ 249588 h 485775"/>
              <a:gd name="connsiteX313" fmla="*/ 1542135 w 2714625"/>
              <a:gd name="connsiteY313" fmla="*/ 176245 h 485775"/>
              <a:gd name="connsiteX314" fmla="*/ 1595475 w 2714625"/>
              <a:gd name="connsiteY314" fmla="*/ 150528 h 485775"/>
              <a:gd name="connsiteX315" fmla="*/ 1640243 w 2714625"/>
              <a:gd name="connsiteY315" fmla="*/ 166720 h 485775"/>
              <a:gd name="connsiteX316" fmla="*/ 1669770 w 2714625"/>
              <a:gd name="connsiteY316" fmla="*/ 249588 h 485775"/>
              <a:gd name="connsiteX317" fmla="*/ 1645958 w 2714625"/>
              <a:gd name="connsiteY317" fmla="*/ 331503 h 485775"/>
              <a:gd name="connsiteX318" fmla="*/ 2214600 w 2714625"/>
              <a:gd name="connsiteY318" fmla="*/ 118143 h 485775"/>
              <a:gd name="connsiteX319" fmla="*/ 2146973 w 2714625"/>
              <a:gd name="connsiteY319" fmla="*/ 101950 h 485775"/>
              <a:gd name="connsiteX320" fmla="*/ 2022195 w 2714625"/>
              <a:gd name="connsiteY320" fmla="*/ 192438 h 485775"/>
              <a:gd name="connsiteX321" fmla="*/ 2012670 w 2714625"/>
              <a:gd name="connsiteY321" fmla="*/ 252445 h 485775"/>
              <a:gd name="connsiteX322" fmla="*/ 2092680 w 2714625"/>
              <a:gd name="connsiteY322" fmla="*/ 389605 h 485775"/>
              <a:gd name="connsiteX323" fmla="*/ 2148878 w 2714625"/>
              <a:gd name="connsiteY323" fmla="*/ 398178 h 485775"/>
              <a:gd name="connsiteX324" fmla="*/ 2225078 w 2714625"/>
              <a:gd name="connsiteY324" fmla="*/ 378175 h 485775"/>
              <a:gd name="connsiteX325" fmla="*/ 2254605 w 2714625"/>
              <a:gd name="connsiteY325" fmla="*/ 352458 h 485775"/>
              <a:gd name="connsiteX326" fmla="*/ 2260320 w 2714625"/>
              <a:gd name="connsiteY326" fmla="*/ 336265 h 485775"/>
              <a:gd name="connsiteX327" fmla="*/ 2232698 w 2714625"/>
              <a:gd name="connsiteY327" fmla="*/ 308643 h 485775"/>
              <a:gd name="connsiteX328" fmla="*/ 2209838 w 2714625"/>
              <a:gd name="connsiteY328" fmla="*/ 320073 h 485775"/>
              <a:gd name="connsiteX329" fmla="*/ 2201266 w 2714625"/>
              <a:gd name="connsiteY329" fmla="*/ 330550 h 485775"/>
              <a:gd name="connsiteX330" fmla="*/ 2149831 w 2714625"/>
              <a:gd name="connsiteY330" fmla="*/ 349600 h 485775"/>
              <a:gd name="connsiteX331" fmla="*/ 2112683 w 2714625"/>
              <a:gd name="connsiteY331" fmla="*/ 342933 h 485775"/>
              <a:gd name="connsiteX332" fmla="*/ 2071725 w 2714625"/>
              <a:gd name="connsiteY332" fmla="*/ 277210 h 485775"/>
              <a:gd name="connsiteX333" fmla="*/ 2070773 w 2714625"/>
              <a:gd name="connsiteY333" fmla="*/ 266733 h 485775"/>
              <a:gd name="connsiteX334" fmla="*/ 2249843 w 2714625"/>
              <a:gd name="connsiteY334" fmla="*/ 266733 h 485775"/>
              <a:gd name="connsiteX335" fmla="*/ 2257463 w 2714625"/>
              <a:gd name="connsiteY335" fmla="*/ 264828 h 485775"/>
              <a:gd name="connsiteX336" fmla="*/ 2274608 w 2714625"/>
              <a:gd name="connsiteY336" fmla="*/ 239110 h 485775"/>
              <a:gd name="connsiteX337" fmla="*/ 2214600 w 2714625"/>
              <a:gd name="connsiteY337" fmla="*/ 118143 h 485775"/>
              <a:gd name="connsiteX338" fmla="*/ 2216505 w 2714625"/>
              <a:gd name="connsiteY338" fmla="*/ 219108 h 485775"/>
              <a:gd name="connsiteX339" fmla="*/ 2071725 w 2714625"/>
              <a:gd name="connsiteY339" fmla="*/ 220060 h 485775"/>
              <a:gd name="connsiteX340" fmla="*/ 2074583 w 2714625"/>
              <a:gd name="connsiteY340" fmla="*/ 210535 h 485775"/>
              <a:gd name="connsiteX341" fmla="*/ 2074583 w 2714625"/>
              <a:gd name="connsiteY341" fmla="*/ 210535 h 485775"/>
              <a:gd name="connsiteX342" fmla="*/ 2086965 w 2714625"/>
              <a:gd name="connsiteY342" fmla="*/ 182913 h 485775"/>
              <a:gd name="connsiteX343" fmla="*/ 2148878 w 2714625"/>
              <a:gd name="connsiteY343" fmla="*/ 152433 h 485775"/>
              <a:gd name="connsiteX344" fmla="*/ 2173643 w 2714625"/>
              <a:gd name="connsiteY344" fmla="*/ 156243 h 485775"/>
              <a:gd name="connsiteX345" fmla="*/ 2215553 w 2714625"/>
              <a:gd name="connsiteY345" fmla="*/ 207678 h 485775"/>
              <a:gd name="connsiteX346" fmla="*/ 2216505 w 2714625"/>
              <a:gd name="connsiteY346" fmla="*/ 219108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</a:cxnLst>
            <a:rect l="l" t="t" r="r" b="b"/>
            <a:pathLst>
              <a:path w="2714625" h="485775">
                <a:moveTo>
                  <a:pt x="1162088" y="156243"/>
                </a:moveTo>
                <a:lnTo>
                  <a:pt x="1164945" y="156243"/>
                </a:lnTo>
                <a:cubicBezTo>
                  <a:pt x="1167803" y="155290"/>
                  <a:pt x="1171613" y="155290"/>
                  <a:pt x="1174470" y="154338"/>
                </a:cubicBezTo>
                <a:lnTo>
                  <a:pt x="1174470" y="154338"/>
                </a:lnTo>
                <a:cubicBezTo>
                  <a:pt x="1182019" y="149693"/>
                  <a:pt x="1186409" y="141279"/>
                  <a:pt x="1185900" y="132430"/>
                </a:cubicBezTo>
                <a:cubicBezTo>
                  <a:pt x="1186474" y="123568"/>
                  <a:pt x="1182068" y="115123"/>
                  <a:pt x="1174470" y="110523"/>
                </a:cubicBezTo>
                <a:cubicBezTo>
                  <a:pt x="1170755" y="109226"/>
                  <a:pt x="1166929" y="108269"/>
                  <a:pt x="1163040" y="107665"/>
                </a:cubicBezTo>
                <a:lnTo>
                  <a:pt x="1124940" y="107665"/>
                </a:lnTo>
                <a:lnTo>
                  <a:pt x="1124940" y="48610"/>
                </a:lnTo>
                <a:cubicBezTo>
                  <a:pt x="1124621" y="44754"/>
                  <a:pt x="1123984" y="40932"/>
                  <a:pt x="1123035" y="37180"/>
                </a:cubicBezTo>
                <a:cubicBezTo>
                  <a:pt x="1120178" y="27655"/>
                  <a:pt x="1110653" y="22893"/>
                  <a:pt x="1097318" y="22893"/>
                </a:cubicBezTo>
                <a:lnTo>
                  <a:pt x="1096365" y="22893"/>
                </a:lnTo>
                <a:cubicBezTo>
                  <a:pt x="1085858" y="21651"/>
                  <a:pt x="1075785" y="27463"/>
                  <a:pt x="1071600" y="37180"/>
                </a:cubicBezTo>
                <a:cubicBezTo>
                  <a:pt x="1070170" y="40855"/>
                  <a:pt x="1069210" y="44695"/>
                  <a:pt x="1068743" y="48610"/>
                </a:cubicBezTo>
                <a:lnTo>
                  <a:pt x="1068743" y="48610"/>
                </a:lnTo>
                <a:lnTo>
                  <a:pt x="1068743" y="107665"/>
                </a:lnTo>
                <a:lnTo>
                  <a:pt x="1035405" y="107665"/>
                </a:lnTo>
                <a:cubicBezTo>
                  <a:pt x="1032133" y="107642"/>
                  <a:pt x="1028891" y="108290"/>
                  <a:pt x="1025880" y="109570"/>
                </a:cubicBezTo>
                <a:cubicBezTo>
                  <a:pt x="1017611" y="113601"/>
                  <a:pt x="1012686" y="122315"/>
                  <a:pt x="1013498" y="131478"/>
                </a:cubicBezTo>
                <a:cubicBezTo>
                  <a:pt x="1013052" y="140313"/>
                  <a:pt x="1017426" y="148697"/>
                  <a:pt x="1024928" y="153385"/>
                </a:cubicBezTo>
                <a:cubicBezTo>
                  <a:pt x="1026833" y="154338"/>
                  <a:pt x="1030643" y="154338"/>
                  <a:pt x="1033500" y="155290"/>
                </a:cubicBezTo>
                <a:lnTo>
                  <a:pt x="1068743" y="155290"/>
                </a:lnTo>
                <a:lnTo>
                  <a:pt x="1068743" y="308643"/>
                </a:lnTo>
                <a:cubicBezTo>
                  <a:pt x="1067180" y="323987"/>
                  <a:pt x="1068472" y="339489"/>
                  <a:pt x="1072553" y="354363"/>
                </a:cubicBezTo>
                <a:cubicBezTo>
                  <a:pt x="1074530" y="361436"/>
                  <a:pt x="1078116" y="367956"/>
                  <a:pt x="1083030" y="373413"/>
                </a:cubicBezTo>
                <a:cubicBezTo>
                  <a:pt x="1095413" y="387700"/>
                  <a:pt x="1115415" y="394368"/>
                  <a:pt x="1145895" y="394368"/>
                </a:cubicBezTo>
                <a:cubicBezTo>
                  <a:pt x="1155420" y="394368"/>
                  <a:pt x="1181138" y="394368"/>
                  <a:pt x="1181138" y="370555"/>
                </a:cubicBezTo>
                <a:cubicBezTo>
                  <a:pt x="1181964" y="362137"/>
                  <a:pt x="1177890" y="353991"/>
                  <a:pt x="1170660" y="349600"/>
                </a:cubicBezTo>
                <a:cubicBezTo>
                  <a:pt x="1168755" y="347695"/>
                  <a:pt x="1164945" y="347695"/>
                  <a:pt x="1160183" y="346743"/>
                </a:cubicBezTo>
                <a:lnTo>
                  <a:pt x="1151610" y="345790"/>
                </a:lnTo>
                <a:cubicBezTo>
                  <a:pt x="1143479" y="346028"/>
                  <a:pt x="1135479" y="343695"/>
                  <a:pt x="1128750" y="339123"/>
                </a:cubicBezTo>
                <a:cubicBezTo>
                  <a:pt x="1124137" y="332091"/>
                  <a:pt x="1122116" y="323671"/>
                  <a:pt x="1123035" y="315310"/>
                </a:cubicBezTo>
                <a:lnTo>
                  <a:pt x="1123035" y="156243"/>
                </a:lnTo>
                <a:close/>
                <a:moveTo>
                  <a:pt x="890625" y="101950"/>
                </a:moveTo>
                <a:cubicBezTo>
                  <a:pt x="862593" y="101624"/>
                  <a:pt x="835319" y="111052"/>
                  <a:pt x="813473" y="128620"/>
                </a:cubicBezTo>
                <a:lnTo>
                  <a:pt x="808710" y="133383"/>
                </a:lnTo>
                <a:lnTo>
                  <a:pt x="808710" y="31465"/>
                </a:lnTo>
                <a:cubicBezTo>
                  <a:pt x="808674" y="27179"/>
                  <a:pt x="807699" y="22952"/>
                  <a:pt x="805853" y="19083"/>
                </a:cubicBezTo>
                <a:cubicBezTo>
                  <a:pt x="800833" y="9566"/>
                  <a:pt x="790893" y="3676"/>
                  <a:pt x="780135" y="3843"/>
                </a:cubicBezTo>
                <a:lnTo>
                  <a:pt x="778230" y="3843"/>
                </a:lnTo>
                <a:cubicBezTo>
                  <a:pt x="767606" y="3265"/>
                  <a:pt x="757737" y="9338"/>
                  <a:pt x="753465" y="19083"/>
                </a:cubicBezTo>
                <a:cubicBezTo>
                  <a:pt x="752095" y="23103"/>
                  <a:pt x="751138" y="27252"/>
                  <a:pt x="750608" y="31465"/>
                </a:cubicBezTo>
                <a:lnTo>
                  <a:pt x="750608" y="368650"/>
                </a:lnTo>
                <a:cubicBezTo>
                  <a:pt x="751008" y="373196"/>
                  <a:pt x="751968" y="377675"/>
                  <a:pt x="753465" y="381985"/>
                </a:cubicBezTo>
                <a:cubicBezTo>
                  <a:pt x="758201" y="391196"/>
                  <a:pt x="767887" y="396784"/>
                  <a:pt x="778230" y="396273"/>
                </a:cubicBezTo>
                <a:cubicBezTo>
                  <a:pt x="789165" y="397150"/>
                  <a:pt x="799466" y="391045"/>
                  <a:pt x="803948" y="381033"/>
                </a:cubicBezTo>
                <a:cubicBezTo>
                  <a:pt x="805970" y="377227"/>
                  <a:pt x="806955" y="372957"/>
                  <a:pt x="806805" y="368651"/>
                </a:cubicBezTo>
                <a:lnTo>
                  <a:pt x="806805" y="237205"/>
                </a:lnTo>
                <a:cubicBezTo>
                  <a:pt x="806443" y="224963"/>
                  <a:pt x="808051" y="212742"/>
                  <a:pt x="811568" y="201010"/>
                </a:cubicBezTo>
                <a:cubicBezTo>
                  <a:pt x="818159" y="180679"/>
                  <a:pt x="834098" y="164740"/>
                  <a:pt x="854430" y="158148"/>
                </a:cubicBezTo>
                <a:cubicBezTo>
                  <a:pt x="862394" y="155421"/>
                  <a:pt x="870780" y="154131"/>
                  <a:pt x="879195" y="154338"/>
                </a:cubicBezTo>
                <a:lnTo>
                  <a:pt x="880148" y="154338"/>
                </a:lnTo>
                <a:cubicBezTo>
                  <a:pt x="893939" y="153439"/>
                  <a:pt x="907349" y="159085"/>
                  <a:pt x="916343" y="169578"/>
                </a:cubicBezTo>
                <a:cubicBezTo>
                  <a:pt x="927773" y="182913"/>
                  <a:pt x="927773" y="199105"/>
                  <a:pt x="928725" y="232443"/>
                </a:cubicBezTo>
                <a:lnTo>
                  <a:pt x="928725" y="368650"/>
                </a:lnTo>
                <a:cubicBezTo>
                  <a:pt x="928576" y="372957"/>
                  <a:pt x="929561" y="377227"/>
                  <a:pt x="931583" y="381033"/>
                </a:cubicBezTo>
                <a:cubicBezTo>
                  <a:pt x="936820" y="390340"/>
                  <a:pt x="946622" y="396149"/>
                  <a:pt x="957300" y="396273"/>
                </a:cubicBezTo>
                <a:cubicBezTo>
                  <a:pt x="967686" y="396961"/>
                  <a:pt x="977462" y="391321"/>
                  <a:pt x="982065" y="381985"/>
                </a:cubicBezTo>
                <a:cubicBezTo>
                  <a:pt x="983890" y="378791"/>
                  <a:pt x="984873" y="375186"/>
                  <a:pt x="984923" y="371508"/>
                </a:cubicBezTo>
                <a:lnTo>
                  <a:pt x="984923" y="369603"/>
                </a:lnTo>
                <a:lnTo>
                  <a:pt x="984923" y="369603"/>
                </a:lnTo>
                <a:lnTo>
                  <a:pt x="984923" y="213393"/>
                </a:lnTo>
                <a:cubicBezTo>
                  <a:pt x="984923" y="188628"/>
                  <a:pt x="984923" y="165768"/>
                  <a:pt x="972540" y="143860"/>
                </a:cubicBezTo>
                <a:cubicBezTo>
                  <a:pt x="965873" y="131478"/>
                  <a:pt x="943965" y="101950"/>
                  <a:pt x="890625" y="101950"/>
                </a:cubicBezTo>
                <a:close/>
                <a:moveTo>
                  <a:pt x="668693" y="104808"/>
                </a:moveTo>
                <a:cubicBezTo>
                  <a:pt x="659350" y="104305"/>
                  <a:pt x="650515" y="109090"/>
                  <a:pt x="645833" y="117190"/>
                </a:cubicBezTo>
                <a:cubicBezTo>
                  <a:pt x="644009" y="120728"/>
                  <a:pt x="643030" y="124641"/>
                  <a:pt x="642975" y="128620"/>
                </a:cubicBezTo>
                <a:lnTo>
                  <a:pt x="642975" y="132430"/>
                </a:lnTo>
                <a:cubicBezTo>
                  <a:pt x="641679" y="130301"/>
                  <a:pt x="640074" y="128375"/>
                  <a:pt x="638213" y="126715"/>
                </a:cubicBezTo>
                <a:cubicBezTo>
                  <a:pt x="619393" y="110036"/>
                  <a:pt x="594740" y="101476"/>
                  <a:pt x="569633" y="102903"/>
                </a:cubicBezTo>
                <a:lnTo>
                  <a:pt x="568680" y="102903"/>
                </a:lnTo>
                <a:cubicBezTo>
                  <a:pt x="542067" y="102084"/>
                  <a:pt x="515935" y="110125"/>
                  <a:pt x="494385" y="125763"/>
                </a:cubicBezTo>
                <a:cubicBezTo>
                  <a:pt x="471525" y="142908"/>
                  <a:pt x="444855" y="178150"/>
                  <a:pt x="444855" y="245778"/>
                </a:cubicBezTo>
                <a:cubicBezTo>
                  <a:pt x="444855" y="330550"/>
                  <a:pt x="486765" y="361983"/>
                  <a:pt x="512483" y="373413"/>
                </a:cubicBezTo>
                <a:cubicBezTo>
                  <a:pt x="528579" y="379672"/>
                  <a:pt x="545695" y="382901"/>
                  <a:pt x="562965" y="382938"/>
                </a:cubicBezTo>
                <a:cubicBezTo>
                  <a:pt x="605828" y="382938"/>
                  <a:pt x="626783" y="365793"/>
                  <a:pt x="640118" y="351505"/>
                </a:cubicBezTo>
                <a:lnTo>
                  <a:pt x="640118" y="366745"/>
                </a:lnTo>
                <a:cubicBezTo>
                  <a:pt x="639165" y="391510"/>
                  <a:pt x="639165" y="421990"/>
                  <a:pt x="611543" y="435325"/>
                </a:cubicBezTo>
                <a:cubicBezTo>
                  <a:pt x="600578" y="439385"/>
                  <a:pt x="588941" y="441325"/>
                  <a:pt x="577253" y="441040"/>
                </a:cubicBezTo>
                <a:cubicBezTo>
                  <a:pt x="563918" y="441040"/>
                  <a:pt x="541058" y="439135"/>
                  <a:pt x="529628" y="428658"/>
                </a:cubicBezTo>
                <a:cubicBezTo>
                  <a:pt x="526867" y="425539"/>
                  <a:pt x="524617" y="422002"/>
                  <a:pt x="522960" y="418180"/>
                </a:cubicBezTo>
                <a:cubicBezTo>
                  <a:pt x="517435" y="410511"/>
                  <a:pt x="508599" y="405917"/>
                  <a:pt x="499148" y="405798"/>
                </a:cubicBezTo>
                <a:cubicBezTo>
                  <a:pt x="483366" y="405798"/>
                  <a:pt x="470573" y="418591"/>
                  <a:pt x="470573" y="434373"/>
                </a:cubicBezTo>
                <a:cubicBezTo>
                  <a:pt x="470609" y="438660"/>
                  <a:pt x="471585" y="442886"/>
                  <a:pt x="473430" y="446755"/>
                </a:cubicBezTo>
                <a:lnTo>
                  <a:pt x="473430" y="446755"/>
                </a:lnTo>
                <a:lnTo>
                  <a:pt x="474383" y="448660"/>
                </a:lnTo>
                <a:cubicBezTo>
                  <a:pt x="479543" y="456682"/>
                  <a:pt x="486364" y="463503"/>
                  <a:pt x="494385" y="468663"/>
                </a:cubicBezTo>
                <a:cubicBezTo>
                  <a:pt x="521055" y="486760"/>
                  <a:pt x="558203" y="488665"/>
                  <a:pt x="573443" y="488665"/>
                </a:cubicBezTo>
                <a:cubicBezTo>
                  <a:pt x="586778" y="488665"/>
                  <a:pt x="632498" y="486760"/>
                  <a:pt x="662025" y="463900"/>
                </a:cubicBezTo>
                <a:cubicBezTo>
                  <a:pt x="686790" y="441993"/>
                  <a:pt x="690600" y="412465"/>
                  <a:pt x="693458" y="381985"/>
                </a:cubicBezTo>
                <a:cubicBezTo>
                  <a:pt x="694410" y="372460"/>
                  <a:pt x="694410" y="361983"/>
                  <a:pt x="694410" y="352458"/>
                </a:cubicBezTo>
                <a:lnTo>
                  <a:pt x="694410" y="128620"/>
                </a:lnTo>
                <a:cubicBezTo>
                  <a:pt x="694481" y="124322"/>
                  <a:pt x="693500" y="120071"/>
                  <a:pt x="691553" y="116238"/>
                </a:cubicBezTo>
                <a:cubicBezTo>
                  <a:pt x="686460" y="108688"/>
                  <a:pt x="677789" y="104352"/>
                  <a:pt x="668693" y="104808"/>
                </a:cubicBezTo>
                <a:close/>
                <a:moveTo>
                  <a:pt x="626783" y="304833"/>
                </a:moveTo>
                <a:cubicBezTo>
                  <a:pt x="613292" y="322706"/>
                  <a:pt x="592019" y="332988"/>
                  <a:pt x="569633" y="332455"/>
                </a:cubicBezTo>
                <a:cubicBezTo>
                  <a:pt x="554696" y="332840"/>
                  <a:pt x="540132" y="327760"/>
                  <a:pt x="528675" y="318168"/>
                </a:cubicBezTo>
                <a:cubicBezTo>
                  <a:pt x="524001" y="314264"/>
                  <a:pt x="519840" y="309783"/>
                  <a:pt x="516293" y="304833"/>
                </a:cubicBezTo>
                <a:cubicBezTo>
                  <a:pt x="506575" y="285661"/>
                  <a:pt x="501672" y="264412"/>
                  <a:pt x="502005" y="242920"/>
                </a:cubicBezTo>
                <a:lnTo>
                  <a:pt x="502005" y="241968"/>
                </a:lnTo>
                <a:cubicBezTo>
                  <a:pt x="500653" y="219958"/>
                  <a:pt x="505964" y="198050"/>
                  <a:pt x="517245" y="179103"/>
                </a:cubicBezTo>
                <a:cubicBezTo>
                  <a:pt x="529951" y="161316"/>
                  <a:pt x="550638" y="150973"/>
                  <a:pt x="572490" y="151480"/>
                </a:cubicBezTo>
                <a:cubicBezTo>
                  <a:pt x="588989" y="150598"/>
                  <a:pt x="605141" y="156440"/>
                  <a:pt x="617258" y="167673"/>
                </a:cubicBezTo>
                <a:cubicBezTo>
                  <a:pt x="627735" y="177198"/>
                  <a:pt x="640118" y="197200"/>
                  <a:pt x="640118" y="236253"/>
                </a:cubicBezTo>
                <a:lnTo>
                  <a:pt x="640118" y="238158"/>
                </a:lnTo>
                <a:cubicBezTo>
                  <a:pt x="641070" y="248635"/>
                  <a:pt x="640118" y="284830"/>
                  <a:pt x="626783" y="304833"/>
                </a:cubicBezTo>
                <a:close/>
                <a:moveTo>
                  <a:pt x="222923" y="182913"/>
                </a:moveTo>
                <a:cubicBezTo>
                  <a:pt x="209871" y="177391"/>
                  <a:pt x="196514" y="172621"/>
                  <a:pt x="182918" y="168625"/>
                </a:cubicBezTo>
                <a:lnTo>
                  <a:pt x="133388" y="154338"/>
                </a:lnTo>
                <a:cubicBezTo>
                  <a:pt x="104813" y="145765"/>
                  <a:pt x="88620" y="141003"/>
                  <a:pt x="80048" y="129573"/>
                </a:cubicBezTo>
                <a:cubicBezTo>
                  <a:pt x="75641" y="122767"/>
                  <a:pt x="73324" y="114820"/>
                  <a:pt x="73380" y="106713"/>
                </a:cubicBezTo>
                <a:cubicBezTo>
                  <a:pt x="73380" y="80043"/>
                  <a:pt x="91478" y="51468"/>
                  <a:pt x="143865" y="51468"/>
                </a:cubicBezTo>
                <a:cubicBezTo>
                  <a:pt x="178155" y="51468"/>
                  <a:pt x="197205" y="62898"/>
                  <a:pt x="207683" y="72423"/>
                </a:cubicBezTo>
                <a:cubicBezTo>
                  <a:pt x="211135" y="75993"/>
                  <a:pt x="214318" y="79814"/>
                  <a:pt x="217208" y="83853"/>
                </a:cubicBezTo>
                <a:lnTo>
                  <a:pt x="217208" y="83853"/>
                </a:lnTo>
                <a:cubicBezTo>
                  <a:pt x="222685" y="89636"/>
                  <a:pt x="230204" y="93054"/>
                  <a:pt x="238163" y="93378"/>
                </a:cubicBezTo>
                <a:cubicBezTo>
                  <a:pt x="253944" y="93378"/>
                  <a:pt x="266738" y="80584"/>
                  <a:pt x="266738" y="64803"/>
                </a:cubicBezTo>
                <a:cubicBezTo>
                  <a:pt x="266945" y="60063"/>
                  <a:pt x="265608" y="55383"/>
                  <a:pt x="262928" y="51468"/>
                </a:cubicBezTo>
                <a:lnTo>
                  <a:pt x="262928" y="51468"/>
                </a:lnTo>
                <a:cubicBezTo>
                  <a:pt x="257834" y="43707"/>
                  <a:pt x="251381" y="36931"/>
                  <a:pt x="243878" y="31465"/>
                </a:cubicBezTo>
                <a:cubicBezTo>
                  <a:pt x="221018" y="12415"/>
                  <a:pt x="187680" y="2890"/>
                  <a:pt x="146723" y="2890"/>
                </a:cubicBezTo>
                <a:lnTo>
                  <a:pt x="145770" y="2890"/>
                </a:lnTo>
                <a:cubicBezTo>
                  <a:pt x="93383" y="2890"/>
                  <a:pt x="56235" y="18130"/>
                  <a:pt x="33375" y="48610"/>
                </a:cubicBezTo>
                <a:cubicBezTo>
                  <a:pt x="19289" y="67221"/>
                  <a:pt x="11905" y="90046"/>
                  <a:pt x="12420" y="113380"/>
                </a:cubicBezTo>
                <a:cubicBezTo>
                  <a:pt x="12420" y="154338"/>
                  <a:pt x="31470" y="177198"/>
                  <a:pt x="46710" y="187675"/>
                </a:cubicBezTo>
                <a:cubicBezTo>
                  <a:pt x="61950" y="198153"/>
                  <a:pt x="72428" y="201963"/>
                  <a:pt x="99098" y="209583"/>
                </a:cubicBezTo>
                <a:lnTo>
                  <a:pt x="104813" y="211488"/>
                </a:lnTo>
                <a:lnTo>
                  <a:pt x="144818" y="222918"/>
                </a:lnTo>
                <a:lnTo>
                  <a:pt x="146723" y="222918"/>
                </a:lnTo>
                <a:cubicBezTo>
                  <a:pt x="165773" y="228633"/>
                  <a:pt x="192443" y="235300"/>
                  <a:pt x="207683" y="246730"/>
                </a:cubicBezTo>
                <a:cubicBezTo>
                  <a:pt x="221331" y="256338"/>
                  <a:pt x="229492" y="271950"/>
                  <a:pt x="229590" y="288640"/>
                </a:cubicBezTo>
                <a:cubicBezTo>
                  <a:pt x="229800" y="299270"/>
                  <a:pt x="226447" y="309665"/>
                  <a:pt x="220065" y="318168"/>
                </a:cubicBezTo>
                <a:cubicBezTo>
                  <a:pt x="207683" y="338170"/>
                  <a:pt x="184823" y="347695"/>
                  <a:pt x="148628" y="347695"/>
                </a:cubicBezTo>
                <a:cubicBezTo>
                  <a:pt x="107670" y="347695"/>
                  <a:pt x="88620" y="335313"/>
                  <a:pt x="78143" y="325788"/>
                </a:cubicBezTo>
                <a:cubicBezTo>
                  <a:pt x="69376" y="318117"/>
                  <a:pt x="62802" y="308256"/>
                  <a:pt x="59093" y="297213"/>
                </a:cubicBezTo>
                <a:cubicBezTo>
                  <a:pt x="54225" y="285728"/>
                  <a:pt x="42992" y="278239"/>
                  <a:pt x="30518" y="278163"/>
                </a:cubicBezTo>
                <a:cubicBezTo>
                  <a:pt x="13896" y="277951"/>
                  <a:pt x="250" y="291254"/>
                  <a:pt x="38" y="307876"/>
                </a:cubicBezTo>
                <a:cubicBezTo>
                  <a:pt x="35" y="308132"/>
                  <a:pt x="35" y="308387"/>
                  <a:pt x="38" y="308643"/>
                </a:cubicBezTo>
                <a:cubicBezTo>
                  <a:pt x="-117" y="311533"/>
                  <a:pt x="205" y="314430"/>
                  <a:pt x="990" y="317215"/>
                </a:cubicBezTo>
                <a:cubicBezTo>
                  <a:pt x="3848" y="323883"/>
                  <a:pt x="6705" y="329598"/>
                  <a:pt x="7658" y="332455"/>
                </a:cubicBezTo>
                <a:cubicBezTo>
                  <a:pt x="7758" y="333178"/>
                  <a:pt x="8093" y="333847"/>
                  <a:pt x="8610" y="334360"/>
                </a:cubicBezTo>
                <a:lnTo>
                  <a:pt x="8610" y="334360"/>
                </a:lnTo>
                <a:cubicBezTo>
                  <a:pt x="17600" y="349358"/>
                  <a:pt x="29600" y="362331"/>
                  <a:pt x="43853" y="372460"/>
                </a:cubicBezTo>
                <a:cubicBezTo>
                  <a:pt x="74173" y="390110"/>
                  <a:pt x="108792" y="399012"/>
                  <a:pt x="143865" y="398178"/>
                </a:cubicBezTo>
                <a:cubicBezTo>
                  <a:pt x="171488" y="398178"/>
                  <a:pt x="221970" y="393415"/>
                  <a:pt x="256260" y="360078"/>
                </a:cubicBezTo>
                <a:cubicBezTo>
                  <a:pt x="276731" y="340126"/>
                  <a:pt x="287803" y="312444"/>
                  <a:pt x="286740" y="283878"/>
                </a:cubicBezTo>
                <a:cubicBezTo>
                  <a:pt x="290550" y="235300"/>
                  <a:pt x="267690" y="201963"/>
                  <a:pt x="222923" y="182913"/>
                </a:cubicBezTo>
                <a:close/>
                <a:moveTo>
                  <a:pt x="367703" y="104808"/>
                </a:moveTo>
                <a:cubicBezTo>
                  <a:pt x="357388" y="104417"/>
                  <a:pt x="347762" y="109970"/>
                  <a:pt x="342938" y="119095"/>
                </a:cubicBezTo>
                <a:lnTo>
                  <a:pt x="342938" y="119095"/>
                </a:lnTo>
                <a:cubicBezTo>
                  <a:pt x="341624" y="123090"/>
                  <a:pt x="340980" y="127274"/>
                  <a:pt x="341033" y="131478"/>
                </a:cubicBezTo>
                <a:lnTo>
                  <a:pt x="341033" y="368650"/>
                </a:lnTo>
                <a:cubicBezTo>
                  <a:pt x="341194" y="372921"/>
                  <a:pt x="342164" y="377123"/>
                  <a:pt x="343890" y="381033"/>
                </a:cubicBezTo>
                <a:cubicBezTo>
                  <a:pt x="348350" y="391065"/>
                  <a:pt x="358667" y="397179"/>
                  <a:pt x="369608" y="396273"/>
                </a:cubicBezTo>
                <a:cubicBezTo>
                  <a:pt x="379826" y="397374"/>
                  <a:pt x="389668" y="392074"/>
                  <a:pt x="394373" y="382938"/>
                </a:cubicBezTo>
                <a:cubicBezTo>
                  <a:pt x="396648" y="378883"/>
                  <a:pt x="397645" y="374234"/>
                  <a:pt x="397230" y="369603"/>
                </a:cubicBezTo>
                <a:lnTo>
                  <a:pt x="397230" y="132430"/>
                </a:lnTo>
                <a:cubicBezTo>
                  <a:pt x="397300" y="127826"/>
                  <a:pt x="396323" y="123266"/>
                  <a:pt x="394373" y="119095"/>
                </a:cubicBezTo>
                <a:cubicBezTo>
                  <a:pt x="388754" y="109825"/>
                  <a:pt x="378533" y="104350"/>
                  <a:pt x="367703" y="104808"/>
                </a:cubicBezTo>
                <a:close/>
                <a:moveTo>
                  <a:pt x="367703" y="33"/>
                </a:moveTo>
                <a:cubicBezTo>
                  <a:pt x="347505" y="-285"/>
                  <a:pt x="330873" y="15831"/>
                  <a:pt x="330555" y="36028"/>
                </a:cubicBezTo>
                <a:cubicBezTo>
                  <a:pt x="330549" y="36412"/>
                  <a:pt x="330549" y="36796"/>
                  <a:pt x="330555" y="37180"/>
                </a:cubicBezTo>
                <a:cubicBezTo>
                  <a:pt x="329720" y="56363"/>
                  <a:pt x="344593" y="72591"/>
                  <a:pt x="363776" y="73426"/>
                </a:cubicBezTo>
                <a:cubicBezTo>
                  <a:pt x="365085" y="73483"/>
                  <a:pt x="366396" y="73466"/>
                  <a:pt x="367703" y="73375"/>
                </a:cubicBezTo>
                <a:lnTo>
                  <a:pt x="368655" y="73375"/>
                </a:lnTo>
                <a:cubicBezTo>
                  <a:pt x="387585" y="73931"/>
                  <a:pt x="403381" y="59036"/>
                  <a:pt x="403937" y="40106"/>
                </a:cubicBezTo>
                <a:cubicBezTo>
                  <a:pt x="403965" y="39131"/>
                  <a:pt x="403952" y="38155"/>
                  <a:pt x="403898" y="37180"/>
                </a:cubicBezTo>
                <a:cubicBezTo>
                  <a:pt x="405231" y="18026"/>
                  <a:pt x="390784" y="1417"/>
                  <a:pt x="371630" y="84"/>
                </a:cubicBezTo>
                <a:cubicBezTo>
                  <a:pt x="370323" y="-7"/>
                  <a:pt x="369012" y="-24"/>
                  <a:pt x="367703" y="33"/>
                </a:cubicBezTo>
                <a:close/>
                <a:moveTo>
                  <a:pt x="1391640" y="238158"/>
                </a:moveTo>
                <a:cubicBezTo>
                  <a:pt x="1379422" y="232199"/>
                  <a:pt x="1366664" y="227415"/>
                  <a:pt x="1353540" y="223870"/>
                </a:cubicBezTo>
                <a:lnTo>
                  <a:pt x="1322108" y="214345"/>
                </a:lnTo>
                <a:cubicBezTo>
                  <a:pt x="1320203" y="213393"/>
                  <a:pt x="1318298" y="213393"/>
                  <a:pt x="1316393" y="212440"/>
                </a:cubicBezTo>
                <a:cubicBezTo>
                  <a:pt x="1304010" y="208630"/>
                  <a:pt x="1290675" y="204820"/>
                  <a:pt x="1283055" y="194343"/>
                </a:cubicBezTo>
                <a:cubicBezTo>
                  <a:pt x="1279688" y="190000"/>
                  <a:pt x="1277997" y="184590"/>
                  <a:pt x="1278293" y="179103"/>
                </a:cubicBezTo>
                <a:cubicBezTo>
                  <a:pt x="1278176" y="172162"/>
                  <a:pt x="1280540" y="165406"/>
                  <a:pt x="1284960" y="160053"/>
                </a:cubicBezTo>
                <a:cubicBezTo>
                  <a:pt x="1292580" y="150528"/>
                  <a:pt x="1304010" y="146718"/>
                  <a:pt x="1321155" y="146718"/>
                </a:cubicBezTo>
                <a:cubicBezTo>
                  <a:pt x="1341061" y="145554"/>
                  <a:pt x="1360391" y="153638"/>
                  <a:pt x="1373543" y="168625"/>
                </a:cubicBezTo>
                <a:lnTo>
                  <a:pt x="1373543" y="168625"/>
                </a:lnTo>
                <a:cubicBezTo>
                  <a:pt x="1374395" y="169414"/>
                  <a:pt x="1375048" y="170393"/>
                  <a:pt x="1375448" y="171483"/>
                </a:cubicBezTo>
                <a:cubicBezTo>
                  <a:pt x="1380301" y="178189"/>
                  <a:pt x="1388125" y="182101"/>
                  <a:pt x="1396403" y="181960"/>
                </a:cubicBezTo>
                <a:cubicBezTo>
                  <a:pt x="1410553" y="182013"/>
                  <a:pt x="1422068" y="170584"/>
                  <a:pt x="1422120" y="156434"/>
                </a:cubicBezTo>
                <a:cubicBezTo>
                  <a:pt x="1422120" y="156370"/>
                  <a:pt x="1422120" y="156307"/>
                  <a:pt x="1422120" y="156243"/>
                </a:cubicBezTo>
                <a:cubicBezTo>
                  <a:pt x="1421839" y="151140"/>
                  <a:pt x="1420194" y="146206"/>
                  <a:pt x="1417358" y="141955"/>
                </a:cubicBezTo>
                <a:cubicBezTo>
                  <a:pt x="1397355" y="115285"/>
                  <a:pt x="1365923" y="101950"/>
                  <a:pt x="1323060" y="101950"/>
                </a:cubicBezTo>
                <a:cubicBezTo>
                  <a:pt x="1247813" y="101950"/>
                  <a:pt x="1221143" y="144813"/>
                  <a:pt x="1221143" y="185770"/>
                </a:cubicBezTo>
                <a:cubicBezTo>
                  <a:pt x="1221143" y="219108"/>
                  <a:pt x="1239240" y="242920"/>
                  <a:pt x="1274483" y="256255"/>
                </a:cubicBezTo>
                <a:cubicBezTo>
                  <a:pt x="1282103" y="259113"/>
                  <a:pt x="1290675" y="261970"/>
                  <a:pt x="1298295" y="264828"/>
                </a:cubicBezTo>
                <a:lnTo>
                  <a:pt x="1299248" y="264828"/>
                </a:lnTo>
                <a:lnTo>
                  <a:pt x="1330680" y="274353"/>
                </a:lnTo>
                <a:lnTo>
                  <a:pt x="1333538" y="275305"/>
                </a:lnTo>
                <a:cubicBezTo>
                  <a:pt x="1354493" y="281020"/>
                  <a:pt x="1380210" y="288640"/>
                  <a:pt x="1380210" y="314358"/>
                </a:cubicBezTo>
                <a:cubicBezTo>
                  <a:pt x="1380435" y="322347"/>
                  <a:pt x="1377724" y="330141"/>
                  <a:pt x="1372590" y="336265"/>
                </a:cubicBezTo>
                <a:cubicBezTo>
                  <a:pt x="1359255" y="351505"/>
                  <a:pt x="1333538" y="352458"/>
                  <a:pt x="1328775" y="352458"/>
                </a:cubicBezTo>
                <a:cubicBezTo>
                  <a:pt x="1313219" y="353144"/>
                  <a:pt x="1297856" y="348802"/>
                  <a:pt x="1284960" y="340075"/>
                </a:cubicBezTo>
                <a:cubicBezTo>
                  <a:pt x="1278739" y="334963"/>
                  <a:pt x="1273838" y="328430"/>
                  <a:pt x="1270673" y="321025"/>
                </a:cubicBezTo>
                <a:cubicBezTo>
                  <a:pt x="1265709" y="312623"/>
                  <a:pt x="1256618" y="307532"/>
                  <a:pt x="1246860" y="307690"/>
                </a:cubicBezTo>
                <a:cubicBezTo>
                  <a:pt x="1231605" y="307690"/>
                  <a:pt x="1219238" y="320057"/>
                  <a:pt x="1219238" y="335313"/>
                </a:cubicBezTo>
                <a:cubicBezTo>
                  <a:pt x="1219030" y="340053"/>
                  <a:pt x="1220367" y="344733"/>
                  <a:pt x="1223048" y="348648"/>
                </a:cubicBezTo>
                <a:cubicBezTo>
                  <a:pt x="1224000" y="350553"/>
                  <a:pt x="1224953" y="351505"/>
                  <a:pt x="1225905" y="353410"/>
                </a:cubicBezTo>
                <a:cubicBezTo>
                  <a:pt x="1244955" y="382938"/>
                  <a:pt x="1278293" y="398178"/>
                  <a:pt x="1325918" y="398178"/>
                </a:cubicBezTo>
                <a:cubicBezTo>
                  <a:pt x="1429740" y="398178"/>
                  <a:pt x="1437360" y="330550"/>
                  <a:pt x="1437360" y="310548"/>
                </a:cubicBezTo>
                <a:cubicBezTo>
                  <a:pt x="1437493" y="279581"/>
                  <a:pt x="1419660" y="251345"/>
                  <a:pt x="1391640" y="238158"/>
                </a:cubicBezTo>
                <a:close/>
                <a:moveTo>
                  <a:pt x="2675610" y="238158"/>
                </a:moveTo>
                <a:cubicBezTo>
                  <a:pt x="2663392" y="232199"/>
                  <a:pt x="2650634" y="227415"/>
                  <a:pt x="2637510" y="223870"/>
                </a:cubicBezTo>
                <a:lnTo>
                  <a:pt x="2606078" y="214345"/>
                </a:lnTo>
                <a:cubicBezTo>
                  <a:pt x="2604173" y="213393"/>
                  <a:pt x="2602268" y="213393"/>
                  <a:pt x="2600363" y="212440"/>
                </a:cubicBezTo>
                <a:cubicBezTo>
                  <a:pt x="2587980" y="208630"/>
                  <a:pt x="2574645" y="204820"/>
                  <a:pt x="2567025" y="194343"/>
                </a:cubicBezTo>
                <a:cubicBezTo>
                  <a:pt x="2563658" y="190000"/>
                  <a:pt x="2561967" y="184590"/>
                  <a:pt x="2562263" y="179103"/>
                </a:cubicBezTo>
                <a:cubicBezTo>
                  <a:pt x="2562146" y="172162"/>
                  <a:pt x="2564510" y="165406"/>
                  <a:pt x="2568931" y="160053"/>
                </a:cubicBezTo>
                <a:cubicBezTo>
                  <a:pt x="2576550" y="150528"/>
                  <a:pt x="2587980" y="146718"/>
                  <a:pt x="2605125" y="146718"/>
                </a:cubicBezTo>
                <a:cubicBezTo>
                  <a:pt x="2625032" y="145554"/>
                  <a:pt x="2644361" y="153638"/>
                  <a:pt x="2657513" y="168625"/>
                </a:cubicBezTo>
                <a:lnTo>
                  <a:pt x="2657513" y="168625"/>
                </a:lnTo>
                <a:lnTo>
                  <a:pt x="2659418" y="170530"/>
                </a:lnTo>
                <a:cubicBezTo>
                  <a:pt x="2664272" y="177237"/>
                  <a:pt x="2672096" y="181149"/>
                  <a:pt x="2680373" y="181008"/>
                </a:cubicBezTo>
                <a:cubicBezTo>
                  <a:pt x="2694524" y="181061"/>
                  <a:pt x="2706038" y="169632"/>
                  <a:pt x="2706091" y="155481"/>
                </a:cubicBezTo>
                <a:cubicBezTo>
                  <a:pt x="2706091" y="155418"/>
                  <a:pt x="2706091" y="155354"/>
                  <a:pt x="2706091" y="155290"/>
                </a:cubicBezTo>
                <a:cubicBezTo>
                  <a:pt x="2705809" y="150188"/>
                  <a:pt x="2704165" y="145254"/>
                  <a:pt x="2701328" y="141003"/>
                </a:cubicBezTo>
                <a:cubicBezTo>
                  <a:pt x="2681325" y="114333"/>
                  <a:pt x="2649893" y="100998"/>
                  <a:pt x="2607030" y="100998"/>
                </a:cubicBezTo>
                <a:cubicBezTo>
                  <a:pt x="2531783" y="100998"/>
                  <a:pt x="2505113" y="143860"/>
                  <a:pt x="2505113" y="184818"/>
                </a:cubicBezTo>
                <a:cubicBezTo>
                  <a:pt x="2505113" y="218155"/>
                  <a:pt x="2523210" y="241968"/>
                  <a:pt x="2558453" y="255303"/>
                </a:cubicBezTo>
                <a:cubicBezTo>
                  <a:pt x="2566073" y="258160"/>
                  <a:pt x="2574645" y="261018"/>
                  <a:pt x="2582265" y="263875"/>
                </a:cubicBezTo>
                <a:lnTo>
                  <a:pt x="2583218" y="263875"/>
                </a:lnTo>
                <a:lnTo>
                  <a:pt x="2614650" y="273400"/>
                </a:lnTo>
                <a:lnTo>
                  <a:pt x="2617508" y="274353"/>
                </a:lnTo>
                <a:cubicBezTo>
                  <a:pt x="2638463" y="280068"/>
                  <a:pt x="2664180" y="287688"/>
                  <a:pt x="2664180" y="313405"/>
                </a:cubicBezTo>
                <a:cubicBezTo>
                  <a:pt x="2664405" y="321394"/>
                  <a:pt x="2661694" y="329188"/>
                  <a:pt x="2656560" y="335313"/>
                </a:cubicBezTo>
                <a:cubicBezTo>
                  <a:pt x="2643225" y="350553"/>
                  <a:pt x="2617508" y="351505"/>
                  <a:pt x="2612745" y="351505"/>
                </a:cubicBezTo>
                <a:cubicBezTo>
                  <a:pt x="2597190" y="352191"/>
                  <a:pt x="2581826" y="347849"/>
                  <a:pt x="2568930" y="339123"/>
                </a:cubicBezTo>
                <a:cubicBezTo>
                  <a:pt x="2562709" y="334011"/>
                  <a:pt x="2557808" y="327477"/>
                  <a:pt x="2554643" y="320073"/>
                </a:cubicBezTo>
                <a:cubicBezTo>
                  <a:pt x="2549679" y="311671"/>
                  <a:pt x="2540588" y="306580"/>
                  <a:pt x="2530830" y="306738"/>
                </a:cubicBezTo>
                <a:cubicBezTo>
                  <a:pt x="2515575" y="306738"/>
                  <a:pt x="2503208" y="319105"/>
                  <a:pt x="2503208" y="334360"/>
                </a:cubicBezTo>
                <a:cubicBezTo>
                  <a:pt x="2503000" y="339101"/>
                  <a:pt x="2504337" y="343780"/>
                  <a:pt x="2507018" y="347695"/>
                </a:cubicBezTo>
                <a:cubicBezTo>
                  <a:pt x="2507970" y="349600"/>
                  <a:pt x="2508923" y="350553"/>
                  <a:pt x="2509875" y="352458"/>
                </a:cubicBezTo>
                <a:cubicBezTo>
                  <a:pt x="2528925" y="381985"/>
                  <a:pt x="2562263" y="397225"/>
                  <a:pt x="2609888" y="397225"/>
                </a:cubicBezTo>
                <a:cubicBezTo>
                  <a:pt x="2713710" y="397225"/>
                  <a:pt x="2721330" y="329598"/>
                  <a:pt x="2721330" y="309595"/>
                </a:cubicBezTo>
                <a:cubicBezTo>
                  <a:pt x="2721188" y="278945"/>
                  <a:pt x="2703383" y="251125"/>
                  <a:pt x="2675610" y="238158"/>
                </a:cubicBezTo>
                <a:close/>
                <a:moveTo>
                  <a:pt x="2447963" y="104808"/>
                </a:moveTo>
                <a:cubicBezTo>
                  <a:pt x="2439938" y="104784"/>
                  <a:pt x="2431941" y="105744"/>
                  <a:pt x="2424150" y="107665"/>
                </a:cubicBezTo>
                <a:lnTo>
                  <a:pt x="2423198" y="107665"/>
                </a:lnTo>
                <a:cubicBezTo>
                  <a:pt x="2405611" y="113720"/>
                  <a:pt x="2390533" y="125447"/>
                  <a:pt x="2380335" y="141003"/>
                </a:cubicBezTo>
                <a:cubicBezTo>
                  <a:pt x="2379383" y="141955"/>
                  <a:pt x="2379383" y="142908"/>
                  <a:pt x="2378430" y="143860"/>
                </a:cubicBezTo>
                <a:lnTo>
                  <a:pt x="2378430" y="128620"/>
                </a:lnTo>
                <a:cubicBezTo>
                  <a:pt x="2378344" y="125360"/>
                  <a:pt x="2377699" y="122138"/>
                  <a:pt x="2376525" y="119095"/>
                </a:cubicBezTo>
                <a:cubicBezTo>
                  <a:pt x="2372474" y="109719"/>
                  <a:pt x="2362893" y="103970"/>
                  <a:pt x="2352713" y="104808"/>
                </a:cubicBezTo>
                <a:cubicBezTo>
                  <a:pt x="2342369" y="104297"/>
                  <a:pt x="2332683" y="109885"/>
                  <a:pt x="2327948" y="119095"/>
                </a:cubicBezTo>
                <a:cubicBezTo>
                  <a:pt x="2326634" y="123090"/>
                  <a:pt x="2325990" y="127274"/>
                  <a:pt x="2326043" y="131478"/>
                </a:cubicBezTo>
                <a:lnTo>
                  <a:pt x="2326043" y="371508"/>
                </a:lnTo>
                <a:cubicBezTo>
                  <a:pt x="2326995" y="377223"/>
                  <a:pt x="2326995" y="381033"/>
                  <a:pt x="2328900" y="382938"/>
                </a:cubicBezTo>
                <a:cubicBezTo>
                  <a:pt x="2333085" y="392656"/>
                  <a:pt x="2343158" y="398467"/>
                  <a:pt x="2353666" y="397225"/>
                </a:cubicBezTo>
                <a:lnTo>
                  <a:pt x="2355570" y="397225"/>
                </a:lnTo>
                <a:cubicBezTo>
                  <a:pt x="2365594" y="398592"/>
                  <a:pt x="2375310" y="393151"/>
                  <a:pt x="2379383" y="383890"/>
                </a:cubicBezTo>
                <a:cubicBezTo>
                  <a:pt x="2381405" y="380085"/>
                  <a:pt x="2382390" y="375815"/>
                  <a:pt x="2382240" y="371508"/>
                </a:cubicBezTo>
                <a:lnTo>
                  <a:pt x="2382240" y="276258"/>
                </a:lnTo>
                <a:cubicBezTo>
                  <a:pt x="2382240" y="239110"/>
                  <a:pt x="2383193" y="220060"/>
                  <a:pt x="2391765" y="202915"/>
                </a:cubicBezTo>
                <a:cubicBezTo>
                  <a:pt x="2402649" y="180874"/>
                  <a:pt x="2423648" y="165570"/>
                  <a:pt x="2447963" y="161958"/>
                </a:cubicBezTo>
                <a:lnTo>
                  <a:pt x="2448915" y="161958"/>
                </a:lnTo>
                <a:lnTo>
                  <a:pt x="2457488" y="161005"/>
                </a:lnTo>
                <a:lnTo>
                  <a:pt x="2458440" y="161005"/>
                </a:lnTo>
                <a:cubicBezTo>
                  <a:pt x="2472270" y="159989"/>
                  <a:pt x="2482804" y="148191"/>
                  <a:pt x="2482253" y="134335"/>
                </a:cubicBezTo>
                <a:cubicBezTo>
                  <a:pt x="2480348" y="121953"/>
                  <a:pt x="2476538" y="104808"/>
                  <a:pt x="2447963" y="104808"/>
                </a:cubicBezTo>
                <a:close/>
                <a:moveTo>
                  <a:pt x="1962188" y="104808"/>
                </a:moveTo>
                <a:cubicBezTo>
                  <a:pt x="1950425" y="104038"/>
                  <a:pt x="1939717" y="111573"/>
                  <a:pt x="1936470" y="122905"/>
                </a:cubicBezTo>
                <a:lnTo>
                  <a:pt x="1936470" y="122905"/>
                </a:lnTo>
                <a:lnTo>
                  <a:pt x="1900275" y="234348"/>
                </a:lnTo>
                <a:cubicBezTo>
                  <a:pt x="1887893" y="272448"/>
                  <a:pt x="1881225" y="293403"/>
                  <a:pt x="1877415" y="311500"/>
                </a:cubicBezTo>
                <a:cubicBezTo>
                  <a:pt x="1874746" y="296522"/>
                  <a:pt x="1870598" y="281845"/>
                  <a:pt x="1865033" y="267685"/>
                </a:cubicBezTo>
                <a:cubicBezTo>
                  <a:pt x="1862842" y="262070"/>
                  <a:pt x="1860934" y="256348"/>
                  <a:pt x="1859318" y="250540"/>
                </a:cubicBezTo>
                <a:lnTo>
                  <a:pt x="1818360" y="124810"/>
                </a:lnTo>
                <a:lnTo>
                  <a:pt x="1818360" y="124810"/>
                </a:lnTo>
                <a:cubicBezTo>
                  <a:pt x="1815469" y="113520"/>
                  <a:pt x="1805249" y="105659"/>
                  <a:pt x="1793595" y="105760"/>
                </a:cubicBezTo>
                <a:cubicBezTo>
                  <a:pt x="1769783" y="105760"/>
                  <a:pt x="1762163" y="121000"/>
                  <a:pt x="1762163" y="131478"/>
                </a:cubicBezTo>
                <a:cubicBezTo>
                  <a:pt x="1762417" y="135029"/>
                  <a:pt x="1763055" y="138542"/>
                  <a:pt x="1764068" y="141955"/>
                </a:cubicBezTo>
                <a:lnTo>
                  <a:pt x="1765020" y="143860"/>
                </a:lnTo>
                <a:lnTo>
                  <a:pt x="1848840" y="380080"/>
                </a:lnTo>
                <a:cubicBezTo>
                  <a:pt x="1853124" y="391824"/>
                  <a:pt x="1865037" y="398972"/>
                  <a:pt x="1877415" y="397225"/>
                </a:cubicBezTo>
                <a:cubicBezTo>
                  <a:pt x="1889730" y="398817"/>
                  <a:pt x="1901664" y="392273"/>
                  <a:pt x="1906943" y="381033"/>
                </a:cubicBezTo>
                <a:lnTo>
                  <a:pt x="1906943" y="381033"/>
                </a:lnTo>
                <a:lnTo>
                  <a:pt x="1991715" y="142908"/>
                </a:lnTo>
                <a:lnTo>
                  <a:pt x="1991715" y="142908"/>
                </a:lnTo>
                <a:cubicBezTo>
                  <a:pt x="1992569" y="139459"/>
                  <a:pt x="1993205" y="135959"/>
                  <a:pt x="1993620" y="132430"/>
                </a:cubicBezTo>
                <a:cubicBezTo>
                  <a:pt x="1993174" y="116655"/>
                  <a:pt x="1980024" y="104229"/>
                  <a:pt x="1964249" y="104675"/>
                </a:cubicBezTo>
                <a:cubicBezTo>
                  <a:pt x="1963560" y="104694"/>
                  <a:pt x="1962873" y="104739"/>
                  <a:pt x="1962188" y="104808"/>
                </a:cubicBezTo>
                <a:close/>
                <a:moveTo>
                  <a:pt x="1696440" y="104808"/>
                </a:moveTo>
                <a:cubicBezTo>
                  <a:pt x="1685303" y="104099"/>
                  <a:pt x="1674813" y="110092"/>
                  <a:pt x="1669770" y="120048"/>
                </a:cubicBezTo>
                <a:cubicBezTo>
                  <a:pt x="1668781" y="122815"/>
                  <a:pt x="1668141" y="125695"/>
                  <a:pt x="1667865" y="128620"/>
                </a:cubicBezTo>
                <a:lnTo>
                  <a:pt x="1667865" y="130525"/>
                </a:lnTo>
                <a:lnTo>
                  <a:pt x="1667865" y="130525"/>
                </a:lnTo>
                <a:lnTo>
                  <a:pt x="1667865" y="133383"/>
                </a:lnTo>
                <a:lnTo>
                  <a:pt x="1662150" y="127668"/>
                </a:lnTo>
                <a:cubicBezTo>
                  <a:pt x="1641567" y="110699"/>
                  <a:pt x="1615465" y="101885"/>
                  <a:pt x="1588808" y="102903"/>
                </a:cubicBezTo>
                <a:cubicBezTo>
                  <a:pt x="1559021" y="101926"/>
                  <a:pt x="1530010" y="112506"/>
                  <a:pt x="1507845" y="132430"/>
                </a:cubicBezTo>
                <a:cubicBezTo>
                  <a:pt x="1479270" y="159100"/>
                  <a:pt x="1464983" y="198153"/>
                  <a:pt x="1464983" y="248635"/>
                </a:cubicBezTo>
                <a:cubicBezTo>
                  <a:pt x="1464983" y="280068"/>
                  <a:pt x="1471650" y="357220"/>
                  <a:pt x="1534515" y="386748"/>
                </a:cubicBezTo>
                <a:cubicBezTo>
                  <a:pt x="1577983" y="406774"/>
                  <a:pt x="1629083" y="400109"/>
                  <a:pt x="1665960" y="369603"/>
                </a:cubicBezTo>
                <a:lnTo>
                  <a:pt x="1669770" y="365793"/>
                </a:lnTo>
                <a:lnTo>
                  <a:pt x="1669770" y="368650"/>
                </a:lnTo>
                <a:lnTo>
                  <a:pt x="1669770" y="368650"/>
                </a:lnTo>
                <a:lnTo>
                  <a:pt x="1669770" y="371508"/>
                </a:lnTo>
                <a:cubicBezTo>
                  <a:pt x="1669843" y="374462"/>
                  <a:pt x="1670490" y="377374"/>
                  <a:pt x="1671675" y="380080"/>
                </a:cubicBezTo>
                <a:cubicBezTo>
                  <a:pt x="1676242" y="390132"/>
                  <a:pt x="1686355" y="396500"/>
                  <a:pt x="1697393" y="396273"/>
                </a:cubicBezTo>
                <a:cubicBezTo>
                  <a:pt x="1699298" y="396273"/>
                  <a:pt x="1716443" y="396273"/>
                  <a:pt x="1722158" y="382938"/>
                </a:cubicBezTo>
                <a:lnTo>
                  <a:pt x="1722158" y="382938"/>
                </a:lnTo>
                <a:cubicBezTo>
                  <a:pt x="1723486" y="378947"/>
                  <a:pt x="1724130" y="374761"/>
                  <a:pt x="1724063" y="370555"/>
                </a:cubicBezTo>
                <a:lnTo>
                  <a:pt x="1724063" y="132430"/>
                </a:lnTo>
                <a:cubicBezTo>
                  <a:pt x="1723604" y="127582"/>
                  <a:pt x="1722646" y="122795"/>
                  <a:pt x="1721206" y="118143"/>
                </a:cubicBezTo>
                <a:cubicBezTo>
                  <a:pt x="1716189" y="109319"/>
                  <a:pt x="1706569" y="104139"/>
                  <a:pt x="1696440" y="104808"/>
                </a:cubicBezTo>
                <a:close/>
                <a:moveTo>
                  <a:pt x="1645958" y="331503"/>
                </a:moveTo>
                <a:cubicBezTo>
                  <a:pt x="1638338" y="340075"/>
                  <a:pt x="1624050" y="351505"/>
                  <a:pt x="1594523" y="351505"/>
                </a:cubicBezTo>
                <a:cubicBezTo>
                  <a:pt x="1577286" y="352346"/>
                  <a:pt x="1560444" y="346160"/>
                  <a:pt x="1547850" y="334360"/>
                </a:cubicBezTo>
                <a:cubicBezTo>
                  <a:pt x="1543094" y="329475"/>
                  <a:pt x="1538937" y="324039"/>
                  <a:pt x="1535468" y="318168"/>
                </a:cubicBezTo>
                <a:cubicBezTo>
                  <a:pt x="1524038" y="296260"/>
                  <a:pt x="1523085" y="263875"/>
                  <a:pt x="1523085" y="250540"/>
                </a:cubicBezTo>
                <a:lnTo>
                  <a:pt x="1523085" y="249588"/>
                </a:lnTo>
                <a:cubicBezTo>
                  <a:pt x="1521660" y="223755"/>
                  <a:pt x="1528318" y="198119"/>
                  <a:pt x="1542135" y="176245"/>
                </a:cubicBezTo>
                <a:cubicBezTo>
                  <a:pt x="1554036" y="158750"/>
                  <a:pt x="1574375" y="148943"/>
                  <a:pt x="1595475" y="150528"/>
                </a:cubicBezTo>
                <a:cubicBezTo>
                  <a:pt x="1611934" y="149909"/>
                  <a:pt x="1627988" y="155716"/>
                  <a:pt x="1640243" y="166720"/>
                </a:cubicBezTo>
                <a:cubicBezTo>
                  <a:pt x="1653578" y="179103"/>
                  <a:pt x="1669770" y="199105"/>
                  <a:pt x="1669770" y="249588"/>
                </a:cubicBezTo>
                <a:cubicBezTo>
                  <a:pt x="1669770" y="274353"/>
                  <a:pt x="1666913" y="308643"/>
                  <a:pt x="1645958" y="331503"/>
                </a:cubicBezTo>
                <a:close/>
                <a:moveTo>
                  <a:pt x="2214600" y="118143"/>
                </a:moveTo>
                <a:cubicBezTo>
                  <a:pt x="2193833" y="107001"/>
                  <a:pt x="2170535" y="101423"/>
                  <a:pt x="2146973" y="101950"/>
                </a:cubicBezTo>
                <a:cubicBezTo>
                  <a:pt x="2089527" y="99852"/>
                  <a:pt x="2038049" y="137184"/>
                  <a:pt x="2022195" y="192438"/>
                </a:cubicBezTo>
                <a:cubicBezTo>
                  <a:pt x="2015728" y="211777"/>
                  <a:pt x="2012509" y="232054"/>
                  <a:pt x="2012670" y="252445"/>
                </a:cubicBezTo>
                <a:cubicBezTo>
                  <a:pt x="2012670" y="303880"/>
                  <a:pt x="2033625" y="366745"/>
                  <a:pt x="2092680" y="389605"/>
                </a:cubicBezTo>
                <a:cubicBezTo>
                  <a:pt x="2110788" y="395643"/>
                  <a:pt x="2129794" y="398542"/>
                  <a:pt x="2148878" y="398178"/>
                </a:cubicBezTo>
                <a:cubicBezTo>
                  <a:pt x="2175712" y="399337"/>
                  <a:pt x="2202272" y="392365"/>
                  <a:pt x="2225078" y="378175"/>
                </a:cubicBezTo>
                <a:cubicBezTo>
                  <a:pt x="2236399" y="371465"/>
                  <a:pt x="2246404" y="362750"/>
                  <a:pt x="2254605" y="352458"/>
                </a:cubicBezTo>
                <a:cubicBezTo>
                  <a:pt x="2258295" y="347867"/>
                  <a:pt x="2260311" y="342156"/>
                  <a:pt x="2260320" y="336265"/>
                </a:cubicBezTo>
                <a:cubicBezTo>
                  <a:pt x="2260320" y="321010"/>
                  <a:pt x="2247953" y="308643"/>
                  <a:pt x="2232698" y="308643"/>
                </a:cubicBezTo>
                <a:cubicBezTo>
                  <a:pt x="2223704" y="308643"/>
                  <a:pt x="2215234" y="312878"/>
                  <a:pt x="2209838" y="320073"/>
                </a:cubicBezTo>
                <a:cubicBezTo>
                  <a:pt x="2207681" y="324084"/>
                  <a:pt x="2204770" y="327641"/>
                  <a:pt x="2201266" y="330550"/>
                </a:cubicBezTo>
                <a:cubicBezTo>
                  <a:pt x="2187443" y="343661"/>
                  <a:pt x="2168858" y="350544"/>
                  <a:pt x="2149831" y="349600"/>
                </a:cubicBezTo>
                <a:cubicBezTo>
                  <a:pt x="2137118" y="350002"/>
                  <a:pt x="2124462" y="347731"/>
                  <a:pt x="2112683" y="342933"/>
                </a:cubicBezTo>
                <a:cubicBezTo>
                  <a:pt x="2102205" y="337218"/>
                  <a:pt x="2077440" y="321025"/>
                  <a:pt x="2071725" y="277210"/>
                </a:cubicBezTo>
                <a:cubicBezTo>
                  <a:pt x="2070977" y="273771"/>
                  <a:pt x="2070657" y="270251"/>
                  <a:pt x="2070773" y="266733"/>
                </a:cubicBezTo>
                <a:lnTo>
                  <a:pt x="2249843" y="266733"/>
                </a:lnTo>
                <a:cubicBezTo>
                  <a:pt x="2252475" y="266552"/>
                  <a:pt x="2255055" y="265907"/>
                  <a:pt x="2257463" y="264828"/>
                </a:cubicBezTo>
                <a:cubicBezTo>
                  <a:pt x="2268599" y="261467"/>
                  <a:pt x="2275788" y="250682"/>
                  <a:pt x="2274608" y="239110"/>
                </a:cubicBezTo>
                <a:cubicBezTo>
                  <a:pt x="2274608" y="198153"/>
                  <a:pt x="2259368" y="143860"/>
                  <a:pt x="2214600" y="118143"/>
                </a:cubicBezTo>
                <a:close/>
                <a:moveTo>
                  <a:pt x="2216505" y="219108"/>
                </a:moveTo>
                <a:lnTo>
                  <a:pt x="2071725" y="220060"/>
                </a:lnTo>
                <a:cubicBezTo>
                  <a:pt x="2072409" y="216811"/>
                  <a:pt x="2073365" y="213625"/>
                  <a:pt x="2074583" y="210535"/>
                </a:cubicBezTo>
                <a:lnTo>
                  <a:pt x="2074583" y="210535"/>
                </a:lnTo>
                <a:cubicBezTo>
                  <a:pt x="2077157" y="200707"/>
                  <a:pt x="2081341" y="191374"/>
                  <a:pt x="2086965" y="182913"/>
                </a:cubicBezTo>
                <a:cubicBezTo>
                  <a:pt x="2100656" y="162400"/>
                  <a:pt x="2124271" y="150774"/>
                  <a:pt x="2148878" y="152433"/>
                </a:cubicBezTo>
                <a:cubicBezTo>
                  <a:pt x="2157294" y="152210"/>
                  <a:pt x="2165683" y="153500"/>
                  <a:pt x="2173643" y="156243"/>
                </a:cubicBezTo>
                <a:cubicBezTo>
                  <a:pt x="2204123" y="166720"/>
                  <a:pt x="2213648" y="198153"/>
                  <a:pt x="2215553" y="207678"/>
                </a:cubicBezTo>
                <a:cubicBezTo>
                  <a:pt x="2216342" y="211434"/>
                  <a:pt x="2216662" y="215273"/>
                  <a:pt x="2216505" y="219108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F6EC91-40CD-43E2-A4C4-BD625C2475D8}"/>
              </a:ext>
            </a:extLst>
          </p:cNvPr>
          <p:cNvSpPr/>
          <p:nvPr/>
        </p:nvSpPr>
        <p:spPr>
          <a:xfrm>
            <a:off x="0" y="2543084"/>
            <a:ext cx="4362994" cy="18257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GB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587A9FC-214D-43B9-B2A0-4CE1AE1846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099527" y="2813685"/>
            <a:ext cx="909264" cy="1284514"/>
          </a:xfrm>
          <a:custGeom>
            <a:avLst/>
            <a:gdLst>
              <a:gd name="connsiteX0" fmla="*/ 606751 w 600075"/>
              <a:gd name="connsiteY0" fmla="*/ 303950 h 847725"/>
              <a:gd name="connsiteX1" fmla="*/ 600083 w 600075"/>
              <a:gd name="connsiteY1" fmla="*/ 241085 h 847725"/>
              <a:gd name="connsiteX2" fmla="*/ 405773 w 600075"/>
              <a:gd name="connsiteY2" fmla="*/ 43917 h 847725"/>
              <a:gd name="connsiteX3" fmla="*/ 544838 w 600075"/>
              <a:gd name="connsiteY3" fmla="*/ 119165 h 847725"/>
              <a:gd name="connsiteX4" fmla="*/ 119157 w 600075"/>
              <a:gd name="connsiteY4" fmla="*/ 62500 h 847725"/>
              <a:gd name="connsiteX5" fmla="*/ 8 w 600075"/>
              <a:gd name="connsiteY5" fmla="*/ 303950 h 847725"/>
              <a:gd name="connsiteX6" fmla="*/ 25726 w 600075"/>
              <a:gd name="connsiteY6" fmla="*/ 426822 h 847725"/>
              <a:gd name="connsiteX7" fmla="*/ 8 w 600075"/>
              <a:gd name="connsiteY7" fmla="*/ 549695 h 847725"/>
              <a:gd name="connsiteX8" fmla="*/ 17153 w 600075"/>
              <a:gd name="connsiteY8" fmla="*/ 649707 h 847725"/>
              <a:gd name="connsiteX9" fmla="*/ 20963 w 600075"/>
              <a:gd name="connsiteY9" fmla="*/ 509690 h 847725"/>
              <a:gd name="connsiteX10" fmla="*/ 16201 w 600075"/>
              <a:gd name="connsiteY10" fmla="*/ 561125 h 847725"/>
              <a:gd name="connsiteX11" fmla="*/ 61921 w 600075"/>
              <a:gd name="connsiteY11" fmla="*/ 719240 h 847725"/>
              <a:gd name="connsiteX12" fmla="*/ 77161 w 600075"/>
              <a:gd name="connsiteY12" fmla="*/ 733528 h 847725"/>
              <a:gd name="connsiteX13" fmla="*/ 73351 w 600075"/>
              <a:gd name="connsiteY13" fmla="*/ 721145 h 847725"/>
              <a:gd name="connsiteX14" fmla="*/ 196223 w 600075"/>
              <a:gd name="connsiteY14" fmla="*/ 826873 h 847725"/>
              <a:gd name="connsiteX15" fmla="*/ 184793 w 600075"/>
              <a:gd name="connsiteY15" fmla="*/ 823063 h 847725"/>
              <a:gd name="connsiteX16" fmla="*/ 125738 w 600075"/>
              <a:gd name="connsiteY16" fmla="*/ 788773 h 847725"/>
              <a:gd name="connsiteX17" fmla="*/ 130501 w 600075"/>
              <a:gd name="connsiteY17" fmla="*/ 794488 h 847725"/>
              <a:gd name="connsiteX18" fmla="*/ 220988 w 600075"/>
              <a:gd name="connsiteY18" fmla="*/ 842113 h 847725"/>
              <a:gd name="connsiteX19" fmla="*/ 303856 w 600075"/>
              <a:gd name="connsiteY19" fmla="*/ 853542 h 847725"/>
              <a:gd name="connsiteX20" fmla="*/ 607703 w 600075"/>
              <a:gd name="connsiteY20" fmla="*/ 549695 h 847725"/>
              <a:gd name="connsiteX21" fmla="*/ 581986 w 600075"/>
              <a:gd name="connsiteY21" fmla="*/ 426822 h 847725"/>
              <a:gd name="connsiteX22" fmla="*/ 606751 w 600075"/>
              <a:gd name="connsiteY22" fmla="*/ 303950 h 847725"/>
              <a:gd name="connsiteX23" fmla="*/ 530551 w 600075"/>
              <a:gd name="connsiteY23" fmla="*/ 303950 h 847725"/>
              <a:gd name="connsiteX24" fmla="*/ 526741 w 600075"/>
              <a:gd name="connsiteY24" fmla="*/ 344908 h 847725"/>
              <a:gd name="connsiteX25" fmla="*/ 500071 w 600075"/>
              <a:gd name="connsiteY25" fmla="*/ 319190 h 847725"/>
              <a:gd name="connsiteX26" fmla="*/ 500071 w 600075"/>
              <a:gd name="connsiteY26" fmla="*/ 320142 h 847725"/>
              <a:gd name="connsiteX27" fmla="*/ 302903 w 600075"/>
              <a:gd name="connsiteY27" fmla="*/ 247752 h 847725"/>
              <a:gd name="connsiteX28" fmla="*/ 107641 w 600075"/>
              <a:gd name="connsiteY28" fmla="*/ 318237 h 847725"/>
              <a:gd name="connsiteX29" fmla="*/ 107641 w 600075"/>
              <a:gd name="connsiteY29" fmla="*/ 317285 h 847725"/>
              <a:gd name="connsiteX30" fmla="*/ 79066 w 600075"/>
              <a:gd name="connsiteY30" fmla="*/ 344908 h 847725"/>
              <a:gd name="connsiteX31" fmla="*/ 75256 w 600075"/>
              <a:gd name="connsiteY31" fmla="*/ 303950 h 847725"/>
              <a:gd name="connsiteX32" fmla="*/ 302900 w 600075"/>
              <a:gd name="connsiteY32" fmla="*/ 76300 h 847725"/>
              <a:gd name="connsiteX33" fmla="*/ 463876 w 600075"/>
              <a:gd name="connsiteY33" fmla="*/ 142978 h 847725"/>
              <a:gd name="connsiteX34" fmla="*/ 530551 w 600075"/>
              <a:gd name="connsiteY34" fmla="*/ 303950 h 847725"/>
              <a:gd name="connsiteX35" fmla="*/ 494356 w 600075"/>
              <a:gd name="connsiteY35" fmla="*/ 426822 h 847725"/>
              <a:gd name="connsiteX36" fmla="*/ 302903 w 600075"/>
              <a:gd name="connsiteY36" fmla="*/ 530645 h 847725"/>
              <a:gd name="connsiteX37" fmla="*/ 141931 w 600075"/>
              <a:gd name="connsiteY37" fmla="*/ 463970 h 847725"/>
              <a:gd name="connsiteX38" fmla="*/ 111451 w 600075"/>
              <a:gd name="connsiteY38" fmla="*/ 426822 h 847725"/>
              <a:gd name="connsiteX39" fmla="*/ 302903 w 600075"/>
              <a:gd name="connsiteY39" fmla="*/ 323000 h 847725"/>
              <a:gd name="connsiteX40" fmla="*/ 463876 w 600075"/>
              <a:gd name="connsiteY40" fmla="*/ 389675 h 847725"/>
              <a:gd name="connsiteX41" fmla="*/ 494356 w 600075"/>
              <a:gd name="connsiteY41" fmla="*/ 426822 h 847725"/>
              <a:gd name="connsiteX42" fmla="*/ 439111 w 600075"/>
              <a:gd name="connsiteY42" fmla="*/ 66777 h 847725"/>
              <a:gd name="connsiteX43" fmla="*/ 409583 w 600075"/>
              <a:gd name="connsiteY43" fmla="*/ 56300 h 847725"/>
              <a:gd name="connsiteX44" fmla="*/ 427681 w 600075"/>
              <a:gd name="connsiteY44" fmla="*/ 66777 h 847725"/>
              <a:gd name="connsiteX45" fmla="*/ 263851 w 600075"/>
              <a:gd name="connsiteY45" fmla="*/ 42965 h 847725"/>
              <a:gd name="connsiteX46" fmla="*/ 342908 w 600075"/>
              <a:gd name="connsiteY46" fmla="*/ 37250 h 847725"/>
              <a:gd name="connsiteX47" fmla="*/ 330526 w 600075"/>
              <a:gd name="connsiteY47" fmla="*/ 33440 h 847725"/>
              <a:gd name="connsiteX48" fmla="*/ 439111 w 600075"/>
              <a:gd name="connsiteY48" fmla="*/ 66777 h 847725"/>
              <a:gd name="connsiteX49" fmla="*/ 23821 w 600075"/>
              <a:gd name="connsiteY49" fmla="*/ 246800 h 847725"/>
              <a:gd name="connsiteX50" fmla="*/ 23821 w 600075"/>
              <a:gd name="connsiteY50" fmla="*/ 239180 h 847725"/>
              <a:gd name="connsiteX51" fmla="*/ 352915 w 600075"/>
              <a:gd name="connsiteY51" fmla="*/ 13350 h 847725"/>
              <a:gd name="connsiteX52" fmla="*/ 353386 w 600075"/>
              <a:gd name="connsiteY52" fmla="*/ 13437 h 847725"/>
              <a:gd name="connsiteX53" fmla="*/ 458161 w 600075"/>
              <a:gd name="connsiteY53" fmla="*/ 54395 h 847725"/>
              <a:gd name="connsiteX54" fmla="*/ 370531 w 600075"/>
              <a:gd name="connsiteY54" fmla="*/ 22962 h 847725"/>
              <a:gd name="connsiteX55" fmla="*/ 23821 w 600075"/>
              <a:gd name="connsiteY55" fmla="*/ 246800 h 847725"/>
              <a:gd name="connsiteX56" fmla="*/ 69541 w 600075"/>
              <a:gd name="connsiteY56" fmla="*/ 303950 h 847725"/>
              <a:gd name="connsiteX57" fmla="*/ 69541 w 600075"/>
              <a:gd name="connsiteY57" fmla="*/ 303950 h 847725"/>
              <a:gd name="connsiteX58" fmla="*/ 80971 w 600075"/>
              <a:gd name="connsiteY58" fmla="*/ 218225 h 847725"/>
              <a:gd name="connsiteX59" fmla="*/ 102878 w 600075"/>
              <a:gd name="connsiteY59" fmla="*/ 175362 h 847725"/>
              <a:gd name="connsiteX60" fmla="*/ 69541 w 600075"/>
              <a:gd name="connsiteY60" fmla="*/ 303950 h 847725"/>
              <a:gd name="connsiteX61" fmla="*/ 130501 w 600075"/>
              <a:gd name="connsiteY61" fmla="*/ 716382 h 847725"/>
              <a:gd name="connsiteX62" fmla="*/ 103831 w 600075"/>
              <a:gd name="connsiteY62" fmla="*/ 677330 h 847725"/>
              <a:gd name="connsiteX63" fmla="*/ 200986 w 600075"/>
              <a:gd name="connsiteY63" fmla="*/ 766865 h 847725"/>
              <a:gd name="connsiteX64" fmla="*/ 201938 w 600075"/>
              <a:gd name="connsiteY64" fmla="*/ 767817 h 847725"/>
              <a:gd name="connsiteX65" fmla="*/ 130501 w 600075"/>
              <a:gd name="connsiteY65" fmla="*/ 716382 h 847725"/>
              <a:gd name="connsiteX66" fmla="*/ 468638 w 600075"/>
              <a:gd name="connsiteY66" fmla="*/ 795440 h 847725"/>
              <a:gd name="connsiteX67" fmla="*/ 212416 w 600075"/>
              <a:gd name="connsiteY67" fmla="*/ 822110 h 847725"/>
              <a:gd name="connsiteX68" fmla="*/ 381008 w 600075"/>
              <a:gd name="connsiteY68" fmla="*/ 828778 h 847725"/>
              <a:gd name="connsiteX69" fmla="*/ 281948 w 600075"/>
              <a:gd name="connsiteY69" fmla="*/ 833540 h 847725"/>
              <a:gd name="connsiteX70" fmla="*/ 466733 w 600075"/>
              <a:gd name="connsiteY70" fmla="*/ 782105 h 847725"/>
              <a:gd name="connsiteX71" fmla="*/ 480068 w 600075"/>
              <a:gd name="connsiteY71" fmla="*/ 773532 h 847725"/>
              <a:gd name="connsiteX72" fmla="*/ 465781 w 600075"/>
              <a:gd name="connsiteY72" fmla="*/ 789725 h 847725"/>
              <a:gd name="connsiteX73" fmla="*/ 468638 w 600075"/>
              <a:gd name="connsiteY73" fmla="*/ 795440 h 847725"/>
              <a:gd name="connsiteX74" fmla="*/ 486736 w 600075"/>
              <a:gd name="connsiteY74" fmla="*/ 729717 h 847725"/>
              <a:gd name="connsiteX75" fmla="*/ 449588 w 600075"/>
              <a:gd name="connsiteY75" fmla="*/ 759245 h 847725"/>
              <a:gd name="connsiteX76" fmla="*/ 531503 w 600075"/>
              <a:gd name="connsiteY76" fmla="*/ 655423 h 847725"/>
              <a:gd name="connsiteX77" fmla="*/ 532456 w 600075"/>
              <a:gd name="connsiteY77" fmla="*/ 654470 h 847725"/>
              <a:gd name="connsiteX78" fmla="*/ 486736 w 600075"/>
              <a:gd name="connsiteY78" fmla="*/ 729717 h 847725"/>
              <a:gd name="connsiteX79" fmla="*/ 350528 w 600075"/>
              <a:gd name="connsiteY79" fmla="*/ 782105 h 847725"/>
              <a:gd name="connsiteX80" fmla="*/ 192413 w 600075"/>
              <a:gd name="connsiteY80" fmla="*/ 747815 h 847725"/>
              <a:gd name="connsiteX81" fmla="*/ 142883 w 600075"/>
              <a:gd name="connsiteY81" fmla="*/ 710667 h 847725"/>
              <a:gd name="connsiteX82" fmla="*/ 76208 w 600075"/>
              <a:gd name="connsiteY82" fmla="*/ 549695 h 847725"/>
              <a:gd name="connsiteX83" fmla="*/ 80018 w 600075"/>
              <a:gd name="connsiteY83" fmla="*/ 508737 h 847725"/>
              <a:gd name="connsiteX84" fmla="*/ 108593 w 600075"/>
              <a:gd name="connsiteY84" fmla="*/ 536360 h 847725"/>
              <a:gd name="connsiteX85" fmla="*/ 108593 w 600075"/>
              <a:gd name="connsiteY85" fmla="*/ 535408 h 847725"/>
              <a:gd name="connsiteX86" fmla="*/ 303856 w 600075"/>
              <a:gd name="connsiteY86" fmla="*/ 606845 h 847725"/>
              <a:gd name="connsiteX87" fmla="*/ 501023 w 600075"/>
              <a:gd name="connsiteY87" fmla="*/ 533503 h 847725"/>
              <a:gd name="connsiteX88" fmla="*/ 501023 w 600075"/>
              <a:gd name="connsiteY88" fmla="*/ 534455 h 847725"/>
              <a:gd name="connsiteX89" fmla="*/ 527693 w 600075"/>
              <a:gd name="connsiteY89" fmla="*/ 508737 h 847725"/>
              <a:gd name="connsiteX90" fmla="*/ 531503 w 600075"/>
              <a:gd name="connsiteY90" fmla="*/ 549695 h 847725"/>
              <a:gd name="connsiteX91" fmla="*/ 303856 w 600075"/>
              <a:gd name="connsiteY91" fmla="*/ 777342 h 847725"/>
              <a:gd name="connsiteX92" fmla="*/ 209558 w 600075"/>
              <a:gd name="connsiteY92" fmla="*/ 757340 h 847725"/>
              <a:gd name="connsiteX93" fmla="*/ 343861 w 600075"/>
              <a:gd name="connsiteY93" fmla="*/ 777342 h 847725"/>
              <a:gd name="connsiteX94" fmla="*/ 537218 w 600075"/>
              <a:gd name="connsiteY94" fmla="*/ 513500 h 847725"/>
              <a:gd name="connsiteX95" fmla="*/ 534361 w 600075"/>
              <a:gd name="connsiteY95" fmla="*/ 499213 h 847725"/>
              <a:gd name="connsiteX96" fmla="*/ 535313 w 600075"/>
              <a:gd name="connsiteY96" fmla="*/ 498260 h 847725"/>
              <a:gd name="connsiteX97" fmla="*/ 541028 w 600075"/>
              <a:gd name="connsiteY97" fmla="*/ 523977 h 847725"/>
              <a:gd name="connsiteX98" fmla="*/ 350528 w 600075"/>
              <a:gd name="connsiteY98" fmla="*/ 782105 h 84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00075" h="847725">
                <a:moveTo>
                  <a:pt x="606751" y="303950"/>
                </a:moveTo>
                <a:cubicBezTo>
                  <a:pt x="606941" y="282809"/>
                  <a:pt x="604704" y="261716"/>
                  <a:pt x="600083" y="241085"/>
                </a:cubicBezTo>
                <a:cubicBezTo>
                  <a:pt x="577223" y="143930"/>
                  <a:pt x="501976" y="74397"/>
                  <a:pt x="405773" y="43917"/>
                </a:cubicBezTo>
                <a:cubicBezTo>
                  <a:pt x="457706" y="56940"/>
                  <a:pt x="505528" y="82816"/>
                  <a:pt x="544838" y="119165"/>
                </a:cubicBezTo>
                <a:cubicBezTo>
                  <a:pt x="442937" y="-14031"/>
                  <a:pt x="252353" y="-39401"/>
                  <a:pt x="119157" y="62500"/>
                </a:cubicBezTo>
                <a:cubicBezTo>
                  <a:pt x="43980" y="120014"/>
                  <a:pt x="-78" y="209295"/>
                  <a:pt x="8" y="303950"/>
                </a:cubicBezTo>
                <a:cubicBezTo>
                  <a:pt x="61" y="346238"/>
                  <a:pt x="8815" y="388063"/>
                  <a:pt x="25726" y="426822"/>
                </a:cubicBezTo>
                <a:cubicBezTo>
                  <a:pt x="8465" y="465470"/>
                  <a:pt x="-305" y="507370"/>
                  <a:pt x="8" y="549695"/>
                </a:cubicBezTo>
                <a:cubicBezTo>
                  <a:pt x="-192" y="583781"/>
                  <a:pt x="5611" y="617635"/>
                  <a:pt x="17153" y="649707"/>
                </a:cubicBezTo>
                <a:cubicBezTo>
                  <a:pt x="7114" y="603411"/>
                  <a:pt x="8421" y="555372"/>
                  <a:pt x="20963" y="509690"/>
                </a:cubicBezTo>
                <a:cubicBezTo>
                  <a:pt x="17962" y="526675"/>
                  <a:pt x="16369" y="543878"/>
                  <a:pt x="16201" y="561125"/>
                </a:cubicBezTo>
                <a:cubicBezTo>
                  <a:pt x="16297" y="617077"/>
                  <a:pt x="32141" y="671871"/>
                  <a:pt x="61921" y="719240"/>
                </a:cubicBezTo>
                <a:cubicBezTo>
                  <a:pt x="66683" y="724003"/>
                  <a:pt x="72398" y="728765"/>
                  <a:pt x="77161" y="733528"/>
                </a:cubicBezTo>
                <a:cubicBezTo>
                  <a:pt x="75459" y="729545"/>
                  <a:pt x="74182" y="725395"/>
                  <a:pt x="73351" y="721145"/>
                </a:cubicBezTo>
                <a:cubicBezTo>
                  <a:pt x="100021" y="767817"/>
                  <a:pt x="148598" y="803060"/>
                  <a:pt x="196223" y="826873"/>
                </a:cubicBezTo>
                <a:cubicBezTo>
                  <a:pt x="192175" y="826478"/>
                  <a:pt x="188268" y="825176"/>
                  <a:pt x="184793" y="823063"/>
                </a:cubicBezTo>
                <a:cubicBezTo>
                  <a:pt x="164275" y="813131"/>
                  <a:pt x="144535" y="801668"/>
                  <a:pt x="125738" y="788773"/>
                </a:cubicBezTo>
                <a:cubicBezTo>
                  <a:pt x="127599" y="790432"/>
                  <a:pt x="129204" y="792358"/>
                  <a:pt x="130501" y="794488"/>
                </a:cubicBezTo>
                <a:cubicBezTo>
                  <a:pt x="157533" y="815708"/>
                  <a:pt x="188192" y="831844"/>
                  <a:pt x="220988" y="842113"/>
                </a:cubicBezTo>
                <a:cubicBezTo>
                  <a:pt x="247942" y="849772"/>
                  <a:pt x="275835" y="853620"/>
                  <a:pt x="303856" y="853542"/>
                </a:cubicBezTo>
                <a:cubicBezTo>
                  <a:pt x="471622" y="853437"/>
                  <a:pt x="607598" y="717462"/>
                  <a:pt x="607703" y="549695"/>
                </a:cubicBezTo>
                <a:cubicBezTo>
                  <a:pt x="607650" y="507407"/>
                  <a:pt x="598896" y="465582"/>
                  <a:pt x="581986" y="426822"/>
                </a:cubicBezTo>
                <a:cubicBezTo>
                  <a:pt x="598582" y="387997"/>
                  <a:pt x="607012" y="346173"/>
                  <a:pt x="606751" y="303950"/>
                </a:cubicBezTo>
                <a:close/>
                <a:moveTo>
                  <a:pt x="530551" y="303950"/>
                </a:moveTo>
                <a:cubicBezTo>
                  <a:pt x="530745" y="317699"/>
                  <a:pt x="529468" y="331430"/>
                  <a:pt x="526741" y="344908"/>
                </a:cubicBezTo>
                <a:cubicBezTo>
                  <a:pt x="518168" y="336335"/>
                  <a:pt x="509596" y="327763"/>
                  <a:pt x="500071" y="319190"/>
                </a:cubicBezTo>
                <a:lnTo>
                  <a:pt x="500071" y="320142"/>
                </a:lnTo>
                <a:cubicBezTo>
                  <a:pt x="445506" y="272554"/>
                  <a:pt x="375298" y="246777"/>
                  <a:pt x="302903" y="247752"/>
                </a:cubicBezTo>
                <a:cubicBezTo>
                  <a:pt x="231430" y="246839"/>
                  <a:pt x="162051" y="271883"/>
                  <a:pt x="107641" y="318237"/>
                </a:cubicBezTo>
                <a:lnTo>
                  <a:pt x="107641" y="317285"/>
                </a:lnTo>
                <a:cubicBezTo>
                  <a:pt x="97204" y="325500"/>
                  <a:pt x="87630" y="334755"/>
                  <a:pt x="79066" y="344908"/>
                </a:cubicBezTo>
                <a:cubicBezTo>
                  <a:pt x="76339" y="331430"/>
                  <a:pt x="75061" y="317699"/>
                  <a:pt x="75256" y="303950"/>
                </a:cubicBezTo>
                <a:cubicBezTo>
                  <a:pt x="75254" y="178224"/>
                  <a:pt x="177174" y="76301"/>
                  <a:pt x="302900" y="76300"/>
                </a:cubicBezTo>
                <a:cubicBezTo>
                  <a:pt x="363278" y="76299"/>
                  <a:pt x="421183" y="100284"/>
                  <a:pt x="463876" y="142978"/>
                </a:cubicBezTo>
                <a:cubicBezTo>
                  <a:pt x="506792" y="185520"/>
                  <a:pt x="530816" y="243521"/>
                  <a:pt x="530551" y="303950"/>
                </a:cubicBezTo>
                <a:close/>
                <a:moveTo>
                  <a:pt x="494356" y="426822"/>
                </a:moveTo>
                <a:cubicBezTo>
                  <a:pt x="451883" y="491233"/>
                  <a:pt x="380055" y="530184"/>
                  <a:pt x="302903" y="530645"/>
                </a:cubicBezTo>
                <a:cubicBezTo>
                  <a:pt x="242560" y="530480"/>
                  <a:pt x="184717" y="506521"/>
                  <a:pt x="141931" y="463970"/>
                </a:cubicBezTo>
                <a:cubicBezTo>
                  <a:pt x="130478" y="452707"/>
                  <a:pt x="120261" y="440254"/>
                  <a:pt x="111451" y="426822"/>
                </a:cubicBezTo>
                <a:cubicBezTo>
                  <a:pt x="153923" y="362412"/>
                  <a:pt x="225751" y="323461"/>
                  <a:pt x="302903" y="323000"/>
                </a:cubicBezTo>
                <a:cubicBezTo>
                  <a:pt x="363246" y="323165"/>
                  <a:pt x="421089" y="347124"/>
                  <a:pt x="463876" y="389675"/>
                </a:cubicBezTo>
                <a:cubicBezTo>
                  <a:pt x="475328" y="400938"/>
                  <a:pt x="485546" y="413391"/>
                  <a:pt x="494356" y="426822"/>
                </a:cubicBezTo>
                <a:close/>
                <a:moveTo>
                  <a:pt x="439111" y="66777"/>
                </a:moveTo>
                <a:cubicBezTo>
                  <a:pt x="429586" y="62967"/>
                  <a:pt x="419108" y="60110"/>
                  <a:pt x="409583" y="56300"/>
                </a:cubicBezTo>
                <a:cubicBezTo>
                  <a:pt x="416038" y="59007"/>
                  <a:pt x="422119" y="62528"/>
                  <a:pt x="427681" y="66777"/>
                </a:cubicBezTo>
                <a:cubicBezTo>
                  <a:pt x="376246" y="39155"/>
                  <a:pt x="318143" y="36297"/>
                  <a:pt x="263851" y="42965"/>
                </a:cubicBezTo>
                <a:cubicBezTo>
                  <a:pt x="289825" y="37502"/>
                  <a:pt x="316419" y="35579"/>
                  <a:pt x="342908" y="37250"/>
                </a:cubicBezTo>
                <a:cubicBezTo>
                  <a:pt x="338973" y="35422"/>
                  <a:pt x="334807" y="34140"/>
                  <a:pt x="330526" y="33440"/>
                </a:cubicBezTo>
                <a:cubicBezTo>
                  <a:pt x="368857" y="35756"/>
                  <a:pt x="406083" y="47185"/>
                  <a:pt x="439111" y="66777"/>
                </a:cubicBezTo>
                <a:close/>
                <a:moveTo>
                  <a:pt x="23821" y="246800"/>
                </a:moveTo>
                <a:lnTo>
                  <a:pt x="23821" y="239180"/>
                </a:lnTo>
                <a:cubicBezTo>
                  <a:pt x="52336" y="85942"/>
                  <a:pt x="199677" y="-15166"/>
                  <a:pt x="352915" y="13350"/>
                </a:cubicBezTo>
                <a:cubicBezTo>
                  <a:pt x="353072" y="13379"/>
                  <a:pt x="353229" y="13408"/>
                  <a:pt x="353386" y="13437"/>
                </a:cubicBezTo>
                <a:cubicBezTo>
                  <a:pt x="390671" y="20042"/>
                  <a:pt x="426281" y="33962"/>
                  <a:pt x="458161" y="54395"/>
                </a:cubicBezTo>
                <a:cubicBezTo>
                  <a:pt x="430762" y="39426"/>
                  <a:pt x="401197" y="28821"/>
                  <a:pt x="370531" y="22962"/>
                </a:cubicBezTo>
                <a:cubicBezTo>
                  <a:pt x="216226" y="-3708"/>
                  <a:pt x="52396" y="94400"/>
                  <a:pt x="23821" y="246800"/>
                </a:cubicBezTo>
                <a:close/>
                <a:moveTo>
                  <a:pt x="69541" y="303950"/>
                </a:moveTo>
                <a:lnTo>
                  <a:pt x="69541" y="303950"/>
                </a:lnTo>
                <a:cubicBezTo>
                  <a:pt x="67103" y="274885"/>
                  <a:pt x="71003" y="245636"/>
                  <a:pt x="80971" y="218225"/>
                </a:cubicBezTo>
                <a:cubicBezTo>
                  <a:pt x="86932" y="203291"/>
                  <a:pt x="94266" y="188942"/>
                  <a:pt x="102878" y="175362"/>
                </a:cubicBezTo>
                <a:cubicBezTo>
                  <a:pt x="84781" y="208700"/>
                  <a:pt x="67636" y="260135"/>
                  <a:pt x="69541" y="303950"/>
                </a:cubicBezTo>
                <a:close/>
                <a:moveTo>
                  <a:pt x="130501" y="716382"/>
                </a:moveTo>
                <a:cubicBezTo>
                  <a:pt x="120219" y="704372"/>
                  <a:pt x="111276" y="691277"/>
                  <a:pt x="103831" y="677330"/>
                </a:cubicBezTo>
                <a:cubicBezTo>
                  <a:pt x="124786" y="707810"/>
                  <a:pt x="161933" y="747815"/>
                  <a:pt x="200986" y="766865"/>
                </a:cubicBezTo>
                <a:lnTo>
                  <a:pt x="201938" y="767817"/>
                </a:lnTo>
                <a:cubicBezTo>
                  <a:pt x="174876" y="755708"/>
                  <a:pt x="150568" y="738206"/>
                  <a:pt x="130501" y="716382"/>
                </a:cubicBezTo>
                <a:close/>
                <a:moveTo>
                  <a:pt x="468638" y="795440"/>
                </a:moveTo>
                <a:cubicBezTo>
                  <a:pt x="394338" y="850011"/>
                  <a:pt x="296362" y="860209"/>
                  <a:pt x="212416" y="822110"/>
                </a:cubicBezTo>
                <a:cubicBezTo>
                  <a:pt x="265756" y="840207"/>
                  <a:pt x="328621" y="846875"/>
                  <a:pt x="381008" y="828778"/>
                </a:cubicBezTo>
                <a:cubicBezTo>
                  <a:pt x="348515" y="836102"/>
                  <a:pt x="314994" y="837713"/>
                  <a:pt x="281948" y="833540"/>
                </a:cubicBezTo>
                <a:cubicBezTo>
                  <a:pt x="346718" y="838303"/>
                  <a:pt x="416251" y="821157"/>
                  <a:pt x="466733" y="782105"/>
                </a:cubicBezTo>
                <a:cubicBezTo>
                  <a:pt x="470543" y="784010"/>
                  <a:pt x="477211" y="776390"/>
                  <a:pt x="480068" y="773532"/>
                </a:cubicBezTo>
                <a:cubicBezTo>
                  <a:pt x="474812" y="778474"/>
                  <a:pt x="470029" y="783895"/>
                  <a:pt x="465781" y="789725"/>
                </a:cubicBezTo>
                <a:cubicBezTo>
                  <a:pt x="461018" y="796392"/>
                  <a:pt x="459113" y="802107"/>
                  <a:pt x="468638" y="795440"/>
                </a:cubicBezTo>
                <a:close/>
                <a:moveTo>
                  <a:pt x="486736" y="729717"/>
                </a:moveTo>
                <a:cubicBezTo>
                  <a:pt x="475404" y="740814"/>
                  <a:pt x="462955" y="750709"/>
                  <a:pt x="449588" y="759245"/>
                </a:cubicBezTo>
                <a:cubicBezTo>
                  <a:pt x="479116" y="736385"/>
                  <a:pt x="515311" y="696380"/>
                  <a:pt x="531503" y="655423"/>
                </a:cubicBezTo>
                <a:lnTo>
                  <a:pt x="532456" y="654470"/>
                </a:lnTo>
                <a:cubicBezTo>
                  <a:pt x="522465" y="682388"/>
                  <a:pt x="506911" y="707988"/>
                  <a:pt x="486736" y="729717"/>
                </a:cubicBezTo>
                <a:close/>
                <a:moveTo>
                  <a:pt x="350528" y="782105"/>
                </a:moveTo>
                <a:cubicBezTo>
                  <a:pt x="295402" y="790439"/>
                  <a:pt x="239134" y="778237"/>
                  <a:pt x="192413" y="747815"/>
                </a:cubicBezTo>
                <a:cubicBezTo>
                  <a:pt x="174372" y="737618"/>
                  <a:pt x="157724" y="725132"/>
                  <a:pt x="142883" y="710667"/>
                </a:cubicBezTo>
                <a:cubicBezTo>
                  <a:pt x="100182" y="667981"/>
                  <a:pt x="76197" y="610073"/>
                  <a:pt x="76208" y="549695"/>
                </a:cubicBezTo>
                <a:cubicBezTo>
                  <a:pt x="76014" y="535946"/>
                  <a:pt x="77291" y="522215"/>
                  <a:pt x="80018" y="508737"/>
                </a:cubicBezTo>
                <a:cubicBezTo>
                  <a:pt x="88831" y="518654"/>
                  <a:pt x="98384" y="527888"/>
                  <a:pt x="108593" y="536360"/>
                </a:cubicBezTo>
                <a:lnTo>
                  <a:pt x="108593" y="535408"/>
                </a:lnTo>
                <a:cubicBezTo>
                  <a:pt x="162629" y="582510"/>
                  <a:pt x="232181" y="607955"/>
                  <a:pt x="303856" y="606845"/>
                </a:cubicBezTo>
                <a:cubicBezTo>
                  <a:pt x="376371" y="607531"/>
                  <a:pt x="446585" y="581413"/>
                  <a:pt x="501023" y="533503"/>
                </a:cubicBezTo>
                <a:lnTo>
                  <a:pt x="501023" y="534455"/>
                </a:lnTo>
                <a:cubicBezTo>
                  <a:pt x="510604" y="526629"/>
                  <a:pt x="519524" y="518027"/>
                  <a:pt x="527693" y="508737"/>
                </a:cubicBezTo>
                <a:cubicBezTo>
                  <a:pt x="530420" y="522215"/>
                  <a:pt x="531697" y="535946"/>
                  <a:pt x="531503" y="549695"/>
                </a:cubicBezTo>
                <a:cubicBezTo>
                  <a:pt x="531503" y="675421"/>
                  <a:pt x="429582" y="777342"/>
                  <a:pt x="303856" y="777342"/>
                </a:cubicBezTo>
                <a:cubicBezTo>
                  <a:pt x="271390" y="777155"/>
                  <a:pt x="239304" y="770349"/>
                  <a:pt x="209558" y="757340"/>
                </a:cubicBezTo>
                <a:cubicBezTo>
                  <a:pt x="251266" y="777456"/>
                  <a:pt x="298100" y="784431"/>
                  <a:pt x="343861" y="777342"/>
                </a:cubicBezTo>
                <a:cubicBezTo>
                  <a:pt x="469888" y="757509"/>
                  <a:pt x="556262" y="639649"/>
                  <a:pt x="537218" y="513500"/>
                </a:cubicBezTo>
                <a:lnTo>
                  <a:pt x="534361" y="499213"/>
                </a:lnTo>
                <a:lnTo>
                  <a:pt x="535313" y="498260"/>
                </a:lnTo>
                <a:lnTo>
                  <a:pt x="541028" y="523977"/>
                </a:lnTo>
                <a:cubicBezTo>
                  <a:pt x="559681" y="647857"/>
                  <a:pt x="474402" y="763411"/>
                  <a:pt x="350528" y="78210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763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right to health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6991350" y="1133820"/>
            <a:ext cx="50482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000" b="1" dirty="0"/>
              <a:t>Agenda 2030 and the Sustainable Development Goals (SDGs)</a:t>
            </a:r>
            <a:endParaRPr lang="en-GB" sz="30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6991350" y="3026884"/>
            <a:ext cx="4829175" cy="236988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b="1" dirty="0"/>
              <a:t>Political commitment </a:t>
            </a:r>
            <a:r>
              <a:rPr lang="en-US" sz="2300" dirty="0"/>
              <a:t>of the governments of all 193 member states of the United Nations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3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b="1" dirty="0"/>
              <a:t>17 goals </a:t>
            </a:r>
            <a:r>
              <a:rPr lang="en-US" sz="2300" dirty="0"/>
              <a:t>with 169 associated targets, to be achieved by 2030</a:t>
            </a:r>
          </a:p>
        </p:txBody>
      </p:sp>
      <p:pic>
        <p:nvPicPr>
          <p:cNvPr id="1032" name="Picture 8" title="Sustainable Development Goal logos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04" y="1008518"/>
            <a:ext cx="5479367" cy="5479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0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right to health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6991350" y="1133820"/>
            <a:ext cx="5048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b="1" dirty="0"/>
              <a:t>Universal Health Coverage (UHC)</a:t>
            </a:r>
            <a:endParaRPr lang="en-GB" sz="30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6991349" y="5266568"/>
            <a:ext cx="4829176" cy="80021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AF272F"/>
              </a:buClr>
            </a:pPr>
            <a:r>
              <a:rPr lang="en-US" sz="2300" dirty="0"/>
              <a:t>Reaching the most marginalised people first</a:t>
            </a:r>
          </a:p>
        </p:txBody>
      </p:sp>
      <p:sp>
        <p:nvSpPr>
          <p:cNvPr id="3" name="Rectangle 2"/>
          <p:cNvSpPr/>
          <p:nvPr/>
        </p:nvSpPr>
        <p:spPr>
          <a:xfrm>
            <a:off x="6968218" y="4570433"/>
            <a:ext cx="450396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3000" b="1" dirty="0"/>
              <a:t>Leave No One Behind</a:t>
            </a:r>
            <a:endParaRPr lang="en-GB" sz="3000" b="1" dirty="0"/>
          </a:p>
        </p:txBody>
      </p:sp>
      <p:sp>
        <p:nvSpPr>
          <p:cNvPr id="5" name="Rectangle 4"/>
          <p:cNvSpPr/>
          <p:nvPr/>
        </p:nvSpPr>
        <p:spPr>
          <a:xfrm>
            <a:off x="6991349" y="2312382"/>
            <a:ext cx="482917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rgbClr val="AF272F"/>
              </a:buClr>
            </a:pPr>
            <a:r>
              <a:rPr lang="en-US" sz="2300" dirty="0"/>
              <a:t>Everyone is able to access </a:t>
            </a:r>
            <a:br>
              <a:rPr lang="en-US" sz="2300" dirty="0"/>
            </a:br>
            <a:r>
              <a:rPr lang="en-US" sz="2300" dirty="0"/>
              <a:t>a wide range of quality health services, whenever and wherever they need them, without being impoverished in the process</a:t>
            </a:r>
          </a:p>
        </p:txBody>
      </p:sp>
      <p:pic>
        <p:nvPicPr>
          <p:cNvPr id="10" name="Picture 8" title="Sustainable Development Goal logos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04" y="1008518"/>
            <a:ext cx="5479367" cy="5479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52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right to health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6991349" y="1133819"/>
            <a:ext cx="48291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000" b="1" dirty="0"/>
              <a:t>People with disabilities are more likely to need specialist and general health services.</a:t>
            </a:r>
            <a:endParaRPr lang="en-GB" sz="30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048500" y="3209723"/>
            <a:ext cx="4714875" cy="307776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300" dirty="0"/>
              <a:t>This is because of specific health needs and a higher risk of physical and mental ill health, linked to: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specific impairments or </a:t>
            </a:r>
            <a:br>
              <a:rPr lang="en-US" sz="2300" dirty="0"/>
            </a:br>
            <a:r>
              <a:rPr lang="en-US" sz="2300" dirty="0"/>
              <a:t>co-morbidities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increased exposure to negative social aspects such as poverty, violence and social exclusion.</a:t>
            </a:r>
          </a:p>
        </p:txBody>
      </p:sp>
      <p:pic>
        <p:nvPicPr>
          <p:cNvPr id="9" name="Picture 8" title="A women with albinism smiling with a baby on her lap.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68" t="5226" r="541" b="9589"/>
          <a:stretch/>
        </p:blipFill>
        <p:spPr>
          <a:xfrm>
            <a:off x="0" y="610054"/>
            <a:ext cx="6634389" cy="62484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09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woman smiling next to a surgeon.">
            <a:extLst>
              <a:ext uri="{FF2B5EF4-FFF2-40B4-BE49-F238E27FC236}">
                <a16:creationId xmlns:a16="http://schemas.microsoft.com/office/drawing/2014/main" id="{E8C81B4B-A5BF-40C0-84FD-4E6688623B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39" t="5599" b="14746"/>
          <a:stretch/>
        </p:blipFill>
        <p:spPr>
          <a:xfrm>
            <a:off x="5337810" y="468630"/>
            <a:ext cx="6865620" cy="63893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right to health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371475" y="1133820"/>
            <a:ext cx="4432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b="1" dirty="0"/>
              <a:t>Barriers to healthcare</a:t>
            </a:r>
            <a:endParaRPr lang="en-GB" sz="36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371475" y="2041029"/>
            <a:ext cx="4829175" cy="381642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Multidimensional poverty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Direct and indirect costs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Stigma and discrimination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Limited accessibility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Lack of awareness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Limited decision-making power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Lack of training of health workers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Limited implementation of policies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3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right to health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114222" y="1133820"/>
            <a:ext cx="3830003" cy="102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The importance of accessibility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114222" y="2410360"/>
            <a:ext cx="4567238" cy="186204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300" b="1" dirty="0"/>
              <a:t>Physical and communication barriers </a:t>
            </a:r>
            <a:r>
              <a:rPr lang="en-US" sz="2300" dirty="0"/>
              <a:t>can prevent people </a:t>
            </a:r>
            <a:br>
              <a:rPr lang="en-US" sz="2300" dirty="0"/>
            </a:br>
            <a:r>
              <a:rPr lang="en-US" sz="2300" dirty="0"/>
              <a:t>with disabilities from accessing health services safely, equitably and independently.</a:t>
            </a:r>
            <a:endParaRPr lang="en-GB" sz="2300" b="1" dirty="0"/>
          </a:p>
        </p:txBody>
      </p:sp>
      <p:pic>
        <p:nvPicPr>
          <p:cNvPr id="9" name="Picture 8" descr="People with disabilities looking at a high kerb.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6" t="17039" r="27315" b="5510"/>
          <a:stretch/>
        </p:blipFill>
        <p:spPr>
          <a:xfrm>
            <a:off x="1" y="609600"/>
            <a:ext cx="6865258" cy="634180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07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8D60BF-193A-4CB1-B30A-1702BDF35DE2}"/>
              </a:ext>
            </a:extLst>
          </p:cNvPr>
          <p:cNvSpPr/>
          <p:nvPr/>
        </p:nvSpPr>
        <p:spPr>
          <a:xfrm>
            <a:off x="3530600" y="0"/>
            <a:ext cx="8661400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F19714-3CAE-4EEB-B30D-C0A970A67C3C}"/>
              </a:ext>
            </a:extLst>
          </p:cNvPr>
          <p:cNvSpPr/>
          <p:nvPr/>
        </p:nvSpPr>
        <p:spPr>
          <a:xfrm>
            <a:off x="1" y="0"/>
            <a:ext cx="3530600" cy="60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0B8F7-94DF-4B37-B509-683677451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right to health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6257AE-CA7F-42D1-A72D-7FED585A0195}"/>
              </a:ext>
            </a:extLst>
          </p:cNvPr>
          <p:cNvSpPr txBox="1"/>
          <p:nvPr/>
        </p:nvSpPr>
        <p:spPr>
          <a:xfrm>
            <a:off x="7114222" y="1133820"/>
            <a:ext cx="3830003" cy="102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3200" b="1" dirty="0"/>
              <a:t>The importance of accessibility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ECEC42-9BFD-48B2-B706-FA233E2B6D68}"/>
              </a:ext>
            </a:extLst>
          </p:cNvPr>
          <p:cNvSpPr txBox="1"/>
          <p:nvPr/>
        </p:nvSpPr>
        <p:spPr>
          <a:xfrm>
            <a:off x="7114221" y="2410360"/>
            <a:ext cx="4706303" cy="186204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AF272F"/>
              </a:buClr>
            </a:pPr>
            <a:r>
              <a:rPr lang="en-US" sz="2300" dirty="0"/>
              <a:t>These barriers can be </a:t>
            </a:r>
            <a:r>
              <a:rPr lang="en-US" sz="2300" b="1" dirty="0"/>
              <a:t>physical obstacles</a:t>
            </a:r>
            <a:r>
              <a:rPr lang="en-US" sz="2300" dirty="0"/>
              <a:t>, such as steps and kerbs that limit the mobility</a:t>
            </a:r>
            <a:br>
              <a:rPr lang="en-US" sz="2300" dirty="0"/>
            </a:br>
            <a:r>
              <a:rPr lang="en-US" sz="2300" dirty="0"/>
              <a:t>of people with physical impairments.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193" y="34800"/>
            <a:ext cx="1772069" cy="540000"/>
          </a:xfrm>
          <a:prstGeom prst="rect">
            <a:avLst/>
          </a:prstGeom>
        </p:spPr>
      </p:pic>
      <p:pic>
        <p:nvPicPr>
          <p:cNvPr id="10" name="Picture 9" descr="People with disabilities looking at a high kerb.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6" t="17039" r="27315" b="5510"/>
          <a:stretch/>
        </p:blipFill>
        <p:spPr>
          <a:xfrm>
            <a:off x="1" y="609600"/>
            <a:ext cx="6865258" cy="634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61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Sightsavers">
      <a:dk1>
        <a:sysClr val="windowText" lastClr="000000"/>
      </a:dk1>
      <a:lt1>
        <a:sysClr val="window" lastClr="FFFFFF"/>
      </a:lt1>
      <a:dk2>
        <a:srgbClr val="44546A"/>
      </a:dk2>
      <a:lt2>
        <a:srgbClr val="FFFFFF"/>
      </a:lt2>
      <a:accent1>
        <a:srgbClr val="FFBB22"/>
      </a:accent1>
      <a:accent2>
        <a:srgbClr val="96005B"/>
      </a:accent2>
      <a:accent3>
        <a:srgbClr val="403A60"/>
      </a:accent3>
      <a:accent4>
        <a:srgbClr val="7474C1"/>
      </a:accent4>
      <a:accent5>
        <a:srgbClr val="80276C"/>
      </a:accent5>
      <a:accent6>
        <a:srgbClr val="006F62"/>
      </a:accent6>
      <a:hlink>
        <a:srgbClr val="0563C1"/>
      </a:hlink>
      <a:folHlink>
        <a:srgbClr val="954F72"/>
      </a:folHlink>
    </a:clrScheme>
    <a:fontScheme name="Sightsaver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90000"/>
          </a:lnSpc>
          <a:spcAft>
            <a:spcPts val="600"/>
          </a:spcAft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noAutofit/>
      </a:bodyPr>
      <a:lstStyle>
        <a:defPPr algn="l">
          <a:lnSpc>
            <a:spcPct val="90000"/>
          </a:lnSpc>
          <a:spcAft>
            <a:spcPts val="600"/>
          </a:spcAft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1622</TotalTime>
  <Words>1484</Words>
  <Application>Microsoft Office PowerPoint</Application>
  <PresentationFormat>Widescreen</PresentationFormat>
  <Paragraphs>196</Paragraphs>
  <Slides>35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Arial</vt:lpstr>
      <vt:lpstr>Calibri</vt:lpstr>
      <vt:lpstr>Office Theme</vt:lpstr>
      <vt:lpstr>Accessibility audit training</vt:lpstr>
      <vt:lpstr>What we do</vt:lpstr>
      <vt:lpstr>The right to health</vt:lpstr>
      <vt:lpstr>The right to health</vt:lpstr>
      <vt:lpstr>The right to health</vt:lpstr>
      <vt:lpstr>The right to health</vt:lpstr>
      <vt:lpstr>The right to health</vt:lpstr>
      <vt:lpstr>The right to health</vt:lpstr>
      <vt:lpstr>The right to health</vt:lpstr>
      <vt:lpstr>The right to health</vt:lpstr>
      <vt:lpstr>The right to health</vt:lpstr>
      <vt:lpstr>The right to health</vt:lpstr>
      <vt:lpstr>Accessibility audits</vt:lpstr>
      <vt:lpstr>Accessibility audits</vt:lpstr>
      <vt:lpstr>Accessibility audits</vt:lpstr>
      <vt:lpstr>Accessibility audits</vt:lpstr>
      <vt:lpstr>Accessibility audits</vt:lpstr>
      <vt:lpstr>Accessibility audits</vt:lpstr>
      <vt:lpstr>Accessibility audits</vt:lpstr>
      <vt:lpstr>Accessibility audits</vt:lpstr>
      <vt:lpstr>Accessibility audits</vt:lpstr>
      <vt:lpstr>Accessibility audits</vt:lpstr>
      <vt:lpstr>Accessibility audits</vt:lpstr>
      <vt:lpstr>Accessibility audits</vt:lpstr>
      <vt:lpstr>Accessibility audits</vt:lpstr>
      <vt:lpstr>Accessibility audits</vt:lpstr>
      <vt:lpstr>Accessibility audits</vt:lpstr>
      <vt:lpstr>Accessibility audits</vt:lpstr>
      <vt:lpstr>Accessibility audits</vt:lpstr>
      <vt:lpstr>Accessibility audits</vt:lpstr>
      <vt:lpstr>Accessibility audits</vt:lpstr>
      <vt:lpstr>Accessibility audits</vt:lpstr>
      <vt:lpstr>Accessibility audits</vt:lpstr>
      <vt:lpstr>Accessibility audits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We Do</dc:title>
  <dc:creator>Liam Livesey</dc:creator>
  <cp:lastModifiedBy>Andrea Pregel</cp:lastModifiedBy>
  <cp:revision>331</cp:revision>
  <dcterms:created xsi:type="dcterms:W3CDTF">2019-05-13T08:23:42Z</dcterms:created>
  <dcterms:modified xsi:type="dcterms:W3CDTF">2020-02-21T11:17:45Z</dcterms:modified>
</cp:coreProperties>
</file>